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8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0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1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6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55" r:id="rId3"/>
    <p:sldMasterId id="2147483659" r:id="rId4"/>
    <p:sldMasterId id="2147483662" r:id="rId5"/>
    <p:sldMasterId id="2147483676" r:id="rId6"/>
    <p:sldMasterId id="2147483677" r:id="rId7"/>
    <p:sldMasterId id="2147483680" r:id="rId8"/>
    <p:sldMasterId id="2147483683" r:id="rId9"/>
    <p:sldMasterId id="2147483687" r:id="rId10"/>
    <p:sldMasterId id="2147483691" r:id="rId11"/>
    <p:sldMasterId id="2147483695" r:id="rId12"/>
    <p:sldMasterId id="2147483699" r:id="rId13"/>
    <p:sldMasterId id="2147483703" r:id="rId14"/>
    <p:sldMasterId id="2147483707" r:id="rId15"/>
    <p:sldMasterId id="2147483711" r:id="rId16"/>
  </p:sldMasterIdLst>
  <p:sldIdLst>
    <p:sldId id="257" r:id="rId17"/>
    <p:sldId id="258" r:id="rId18"/>
    <p:sldId id="259" r:id="rId19"/>
    <p:sldId id="260" r:id="rId20"/>
    <p:sldId id="261" r:id="rId21"/>
    <p:sldId id="325" r:id="rId22"/>
    <p:sldId id="262" r:id="rId23"/>
    <p:sldId id="264" r:id="rId24"/>
    <p:sldId id="266" r:id="rId25"/>
    <p:sldId id="267" r:id="rId26"/>
    <p:sldId id="268" r:id="rId27"/>
    <p:sldId id="269" r:id="rId28"/>
    <p:sldId id="270" r:id="rId29"/>
    <p:sldId id="273" r:id="rId30"/>
    <p:sldId id="274" r:id="rId31"/>
    <p:sldId id="275" r:id="rId32"/>
    <p:sldId id="276" r:id="rId33"/>
    <p:sldId id="277" r:id="rId34"/>
    <p:sldId id="279" r:id="rId35"/>
    <p:sldId id="278" r:id="rId36"/>
    <p:sldId id="280" r:id="rId37"/>
    <p:sldId id="281" r:id="rId38"/>
    <p:sldId id="283" r:id="rId39"/>
    <p:sldId id="285" r:id="rId40"/>
    <p:sldId id="286" r:id="rId41"/>
    <p:sldId id="327" r:id="rId42"/>
    <p:sldId id="288" r:id="rId43"/>
    <p:sldId id="289" r:id="rId44"/>
    <p:sldId id="290" r:id="rId45"/>
    <p:sldId id="295" r:id="rId46"/>
    <p:sldId id="294" r:id="rId47"/>
    <p:sldId id="292" r:id="rId48"/>
    <p:sldId id="296" r:id="rId49"/>
    <p:sldId id="293" r:id="rId50"/>
    <p:sldId id="297" r:id="rId51"/>
    <p:sldId id="298" r:id="rId52"/>
    <p:sldId id="299" r:id="rId53"/>
    <p:sldId id="300" r:id="rId54"/>
    <p:sldId id="301" r:id="rId55"/>
    <p:sldId id="378" r:id="rId56"/>
    <p:sldId id="379" r:id="rId57"/>
    <p:sldId id="380" r:id="rId58"/>
    <p:sldId id="381" r:id="rId59"/>
    <p:sldId id="382" r:id="rId60"/>
    <p:sldId id="383" r:id="rId61"/>
    <p:sldId id="384" r:id="rId62"/>
    <p:sldId id="385" r:id="rId63"/>
    <p:sldId id="386" r:id="rId64"/>
    <p:sldId id="387" r:id="rId65"/>
    <p:sldId id="388" r:id="rId66"/>
    <p:sldId id="389" r:id="rId67"/>
    <p:sldId id="390" r:id="rId68"/>
    <p:sldId id="391" r:id="rId69"/>
    <p:sldId id="392" r:id="rId70"/>
    <p:sldId id="393" r:id="rId71"/>
    <p:sldId id="394" r:id="rId72"/>
    <p:sldId id="395" r:id="rId73"/>
    <p:sldId id="398" r:id="rId74"/>
    <p:sldId id="302" r:id="rId75"/>
    <p:sldId id="303" r:id="rId76"/>
    <p:sldId id="304" r:id="rId77"/>
    <p:sldId id="305" r:id="rId78"/>
    <p:sldId id="399" r:id="rId79"/>
    <p:sldId id="306" r:id="rId80"/>
    <p:sldId id="307" r:id="rId81"/>
    <p:sldId id="308" r:id="rId82"/>
    <p:sldId id="419" r:id="rId83"/>
    <p:sldId id="309" r:id="rId84"/>
    <p:sldId id="310" r:id="rId85"/>
    <p:sldId id="420" r:id="rId86"/>
    <p:sldId id="421" r:id="rId87"/>
    <p:sldId id="422" r:id="rId88"/>
    <p:sldId id="311" r:id="rId89"/>
    <p:sldId id="312" r:id="rId90"/>
    <p:sldId id="313" r:id="rId91"/>
    <p:sldId id="314" r:id="rId92"/>
    <p:sldId id="315" r:id="rId93"/>
    <p:sldId id="316" r:id="rId94"/>
    <p:sldId id="317" r:id="rId95"/>
    <p:sldId id="318" r:id="rId96"/>
    <p:sldId id="319" r:id="rId97"/>
    <p:sldId id="320" r:id="rId98"/>
    <p:sldId id="423" r:id="rId99"/>
  </p:sldIdLst>
  <p:sldSz cx="12192000" cy="6858000"/>
  <p:notesSz cx="6858000" cy="9144000"/>
  <p:embeddedFontLst>
    <p:embeddedFont>
      <p:font typeface="纤黑体" panose="02010600030101010101" charset="-122"/>
      <p:regular r:id="rId100"/>
    </p:embeddedFont>
    <p:embeddedFont>
      <p:font typeface="Consolas" panose="020B0609020204030204" pitchFamily="49" charset="0"/>
      <p:regular r:id="rId101"/>
      <p:bold r:id="rId102"/>
      <p:italic r:id="rId103"/>
      <p:boldItalic r:id="rId104"/>
    </p:embeddedFont>
    <p:embeddedFont>
      <p:font typeface="Segoe UI" panose="020B0502040204020203" pitchFamily="34" charset="0"/>
      <p:regular r:id="rId105"/>
      <p:bold r:id="rId106"/>
      <p:italic r:id="rId107"/>
      <p:boldItalic r:id="rId108"/>
    </p:embeddedFont>
    <p:embeddedFont>
      <p:font typeface="Source Code Pro" panose="020B0509030403020204" pitchFamily="49" charset="0"/>
      <p:regular r:id="rId109"/>
      <p:bold r:id="rId110"/>
      <p:italic r:id="rId111"/>
      <p:boldItalic r:id="rId112"/>
    </p:embeddedFont>
    <p:embeddedFont>
      <p:font typeface="等线" panose="02010600030101010101" pitchFamily="2" charset="-122"/>
      <p:regular r:id="rId113"/>
      <p:bold r:id="rId114"/>
    </p:embeddedFont>
    <p:embeddedFont>
      <p:font typeface="黑体" panose="02010609060101010101" pitchFamily="49" charset="-122"/>
      <p:regular r:id="rId115"/>
    </p:embeddedFont>
    <p:embeddedFont>
      <p:font typeface="华文楷体" panose="02010600040101010101" pitchFamily="2" charset="-122"/>
      <p:regular r:id="rId116"/>
    </p:embeddedFont>
  </p:embeddedFontLst>
  <p:custDataLst>
    <p:tags r:id="rId11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90" d="100"/>
          <a:sy n="90" d="100"/>
        </p:scale>
        <p:origin x="632" y="4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117" Type="http://schemas.openxmlformats.org/officeDocument/2006/relationships/tags" Target="tags/tag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84" Type="http://schemas.openxmlformats.org/officeDocument/2006/relationships/slide" Target="slides/slide68.xml"/><Relationship Id="rId89" Type="http://schemas.openxmlformats.org/officeDocument/2006/relationships/slide" Target="slides/slide73.xml"/><Relationship Id="rId112" Type="http://schemas.openxmlformats.org/officeDocument/2006/relationships/font" Target="fonts/font13.fntdata"/><Relationship Id="rId16" Type="http://schemas.openxmlformats.org/officeDocument/2006/relationships/slideMaster" Target="slideMasters/slideMaster16.xml"/><Relationship Id="rId107" Type="http://schemas.openxmlformats.org/officeDocument/2006/relationships/font" Target="fonts/font8.fntdata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102" Type="http://schemas.openxmlformats.org/officeDocument/2006/relationships/font" Target="fonts/font3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4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font" Target="fonts/font14.fntdata"/><Relationship Id="rId118" Type="http://schemas.openxmlformats.org/officeDocument/2006/relationships/presProps" Target="presProps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font" Target="fonts/font15.fntdata"/><Relationship Id="rId119" Type="http://schemas.openxmlformats.org/officeDocument/2006/relationships/viewProps" Target="viewProps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font" Target="fonts/font10.fntdata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font" Target="fonts/font5.fntdata"/><Relationship Id="rId12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font" Target="fonts/font11.fntdata"/><Relationship Id="rId115" Type="http://schemas.openxmlformats.org/officeDocument/2006/relationships/font" Target="fonts/font16.fntdata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font" Target="fonts/font17.fntdata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font" Target="fonts/font12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font" Target="fonts/font7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 algn="ctr"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5231904" y="2768759"/>
            <a:ext cx="6725920" cy="54832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8" name="矩形 7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六边形 8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1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案例</a:t>
              </a:r>
            </a:p>
          </p:txBody>
        </p:sp>
      </p:grpSp>
      <p:sp>
        <p:nvSpPr>
          <p:cNvPr id="12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9" name="矩形 8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" name="六边形 9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2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步骤</a:t>
              </a:r>
            </a:p>
          </p:txBody>
        </p:sp>
      </p:grpSp>
      <p:sp>
        <p:nvSpPr>
          <p:cNvPr id="1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11" name="矩形 10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六边形 11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3" name="图形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练习</a:t>
              </a:r>
            </a:p>
          </p:txBody>
        </p:sp>
      </p:grpSp>
      <p:sp>
        <p:nvSpPr>
          <p:cNvPr id="1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14" name="矩形 13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六边形 14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6" name="图形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互动</a:t>
              </a:r>
            </a:p>
          </p:txBody>
        </p:sp>
      </p:grpSp>
      <p:sp>
        <p:nvSpPr>
          <p:cNvPr id="18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13" name="矩形 12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六边形 13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5" name="图形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6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拓展</a:t>
              </a:r>
            </a:p>
          </p:txBody>
        </p:sp>
      </p:grpSp>
      <p:sp>
        <p:nvSpPr>
          <p:cNvPr id="17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六边形 8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1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12" name="六边形 11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六边形 12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六边形 13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六边形 14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9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1" name="椭圆 10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2" name="椭圆 11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8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4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15" name="矩形 1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5880" y="908720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99856" y="404664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5273040" y="3083509"/>
            <a:ext cx="5431472" cy="1011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输入具体主讲内容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可根据标题数量调整字体大小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1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1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19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六边形 19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六边形 20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六边形 21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7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10" name="文本框 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目录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12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六边形 12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六边形 13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28" name="矩形 27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多一句没有，少一句不行，用更短时间，教会更实用的技术！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任意形状 21"/>
          <p:cNvSpPr/>
          <p:nvPr userDrawn="1">
            <p:custDataLst>
              <p:tags r:id="rId15"/>
            </p:custDataLst>
          </p:nvPr>
        </p:nvSpPr>
        <p:spPr>
          <a:xfrm>
            <a:off x="94982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4" name="矩形 14"/>
          <p:cNvSpPr/>
          <p:nvPr userDrawn="1">
            <p:custDataLst>
              <p:tags r:id="rId16"/>
            </p:custDataLst>
          </p:nvPr>
        </p:nvSpPr>
        <p:spPr bwMode="auto">
          <a:xfrm>
            <a:off x="9697720" y="6582410"/>
            <a:ext cx="2494280" cy="307975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>
            <p:custDataLst>
              <p:tags r:id="rId17"/>
            </p:custDataLst>
          </p:nvPr>
        </p:nvSpPr>
        <p:spPr>
          <a:xfrm>
            <a:off x="9755505" y="6555105"/>
            <a:ext cx="243649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高级数字化人才培训专家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学习目标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2" name="直接连接符 2"/>
          <p:cNvCxnSpPr/>
          <p:nvPr userDrawn="1"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9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34.xml"/><Relationship Id="rId7" Type="http://schemas.openxmlformats.org/officeDocument/2006/relationships/slideLayout" Target="../slideLayouts/slideLayout1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10" Type="http://schemas.openxmlformats.org/officeDocument/2006/relationships/image" Target="../media/image29.png"/><Relationship Id="rId4" Type="http://schemas.openxmlformats.org/officeDocument/2006/relationships/tags" Target="../tags/tag35.xml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4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51.xml"/><Relationship Id="rId7" Type="http://schemas.openxmlformats.org/officeDocument/2006/relationships/image" Target="../media/image42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4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7" Type="http://schemas.openxmlformats.org/officeDocument/2006/relationships/image" Target="../media/image45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5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image" Target="../media/image31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image" Target="../media/image58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57.png"/><Relationship Id="rId5" Type="http://schemas.openxmlformats.org/officeDocument/2006/relationships/image" Target="../media/image45.png"/><Relationship Id="rId4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image" Target="../media/image59.png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5" Type="http://schemas.openxmlformats.org/officeDocument/2006/relationships/image" Target="../media/image60.png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image" Target="../media/image61.png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1.xml"/><Relationship Id="rId7" Type="http://schemas.openxmlformats.org/officeDocument/2006/relationships/image" Target="../media/image8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image" Target="../media/image65.png"/><Relationship Id="rId4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5" Type="http://schemas.openxmlformats.org/officeDocument/2006/relationships/image" Target="../media/image66.png"/><Relationship Id="rId4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/>
          <p:cNvSpPr txBox="1"/>
          <p:nvPr/>
        </p:nvSpPr>
        <p:spPr>
          <a:xfrm>
            <a:off x="2772410" y="3168015"/>
            <a:ext cx="6647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solidFill>
                  <a:schemeClr val="bg1">
                    <a:lumMod val="6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字语坊腹黑体" panose="02000503000000000000" charset="-122"/>
              </a:rPr>
              <a:t>分布式</a:t>
            </a:r>
            <a:r>
              <a:rPr lang="en-US" altLang="zh-CN" sz="2800" b="1" dirty="0">
                <a:solidFill>
                  <a:schemeClr val="bg1">
                    <a:lumMod val="6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字语坊腹黑体" panose="02000503000000000000" charset="-122"/>
              </a:rPr>
              <a:t>SQL</a:t>
            </a:r>
            <a:r>
              <a:rPr lang="zh-CN" altLang="en-US" sz="2800" b="1" dirty="0">
                <a:solidFill>
                  <a:schemeClr val="bg1">
                    <a:lumMod val="6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字语坊腹黑体" panose="02000503000000000000" charset="-122"/>
              </a:rPr>
              <a:t>计算平台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字语坊腹黑体" panose="02000503000000000000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H</a:t>
            </a:r>
            <a:r>
              <a:rPr lang="en-US" altLang="zh-CN" dirty="0">
                <a:solidFill>
                  <a:schemeClr val="accent2"/>
                </a:solidFill>
              </a:rPr>
              <a:t>i</a:t>
            </a:r>
            <a:r>
              <a:rPr lang="en-US" altLang="zh-CN" dirty="0">
                <a:solidFill>
                  <a:schemeClr val="accent4"/>
                </a:solidFill>
              </a:rPr>
              <a:t>v</a:t>
            </a:r>
            <a:r>
              <a:rPr lang="en-US" altLang="zh-CN" dirty="0">
                <a:solidFill>
                  <a:schemeClr val="accent6"/>
                </a:solidFill>
              </a:rPr>
              <a:t>e</a:t>
            </a:r>
          </a:p>
        </p:txBody>
      </p:sp>
      <p:pic>
        <p:nvPicPr>
          <p:cNvPr id="8" name="图片 7" descr="E:\Downloads\kisspng-apache-hive-apache-hadoop-big-data-apache-spark-ap-5af468a58c1f15.461233401525967013574.png"/>
          <p:cNvPicPr/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6" r="25087"/>
          <a:stretch>
            <a:fillRect/>
          </a:stretch>
        </p:blipFill>
        <p:spPr bwMode="auto">
          <a:xfrm>
            <a:off x="8903970" y="2183765"/>
            <a:ext cx="989965" cy="957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Hive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模拟实现</a:t>
            </a:r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功能</a:t>
            </a:r>
          </a:p>
          <a:p>
            <a:r>
              <a:rPr lang="en-US" altLang="zh-CN" dirty="0"/>
              <a:t>Hive</a:t>
            </a:r>
            <a:r>
              <a:rPr lang="zh-CN" altLang="en-US" dirty="0"/>
              <a:t>基础架构</a:t>
            </a:r>
          </a:p>
          <a:p>
            <a:r>
              <a:rPr lang="en-US" altLang="zh-CN" dirty="0"/>
              <a:t>Hive</a:t>
            </a:r>
            <a:r>
              <a:rPr lang="zh-CN" altLang="en-US" dirty="0"/>
              <a:t>部署</a:t>
            </a:r>
          </a:p>
          <a:p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客户端</a:t>
            </a:r>
            <a:endParaRPr lang="zh-CN" altLang="en-US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5611" y="2008151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404495"/>
            <a:ext cx="6298565" cy="4722495"/>
          </a:xfrm>
        </p:spPr>
        <p:txBody>
          <a:bodyPr/>
          <a:lstStyle/>
          <a:p>
            <a:r>
              <a:rPr lang="zh-CN" sz="1600" dirty="0">
                <a:solidFill>
                  <a:srgbClr val="FF0000"/>
                </a:solidFill>
              </a:rPr>
              <a:t>场景模拟体验设计一款</a:t>
            </a:r>
            <a:r>
              <a:rPr lang="en-US" altLang="zh-CN" sz="1600" dirty="0">
                <a:solidFill>
                  <a:srgbClr val="FF0000"/>
                </a:solidFill>
              </a:rPr>
              <a:t>Hive</a:t>
            </a:r>
            <a:r>
              <a:rPr lang="zh-CN" altLang="en-US" sz="1600" dirty="0">
                <a:solidFill>
                  <a:srgbClr val="FF0000"/>
                </a:solidFill>
              </a:rPr>
              <a:t>工具需要哪些不可或缺的功能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ym typeface="+mn-ea"/>
              </a:rPr>
              <a:t>如果让您设计</a:t>
            </a:r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这款软件，要求能够实现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用户只编写</a:t>
            </a:r>
            <a:r>
              <a:rPr lang="en-US" altLang="zh-CN" dirty="0">
                <a:sym typeface="+mn-ea"/>
              </a:rPr>
              <a:t>sql</a:t>
            </a:r>
            <a:r>
              <a:rPr lang="zh-CN" altLang="en-US" dirty="0">
                <a:sym typeface="+mn-ea"/>
              </a:rPr>
              <a:t>语句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自动将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sql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转换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MapReduce</a:t>
            </a:r>
            <a:r>
              <a:rPr lang="zh-CN" altLang="en-US" dirty="0">
                <a:sym typeface="+mn-ea"/>
              </a:rPr>
              <a:t>程序并提交运行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处理位于</a:t>
            </a:r>
            <a:r>
              <a:rPr lang="en-US" altLang="zh-CN" dirty="0">
                <a:sym typeface="+mn-ea"/>
              </a:rPr>
              <a:t>HDFS</a:t>
            </a:r>
            <a:r>
              <a:rPr lang="zh-CN" altLang="en-US" dirty="0">
                <a:sym typeface="+mn-ea"/>
              </a:rPr>
              <a:t>上的结构化数据。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如何实现？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元数据管理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463800" y="1484630"/>
            <a:ext cx="8945880" cy="4219575"/>
          </a:xfrm>
        </p:spPr>
        <p:txBody>
          <a:bodyPr/>
          <a:lstStyle/>
          <a:p>
            <a:r>
              <a:rPr lang="zh-CN" altLang="en-US"/>
              <a:t>假设有如下结构化文本数据存储在</a:t>
            </a:r>
            <a:r>
              <a:rPr lang="en-US" altLang="zh-CN"/>
              <a:t>HDFS</a:t>
            </a:r>
            <a:r>
              <a:rPr lang="zh-CN" altLang="en-US"/>
              <a:t>中。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假设要执行：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SELECT city, COUNT(*) FROM t_user GROUP BY city;</a:t>
            </a:r>
          </a:p>
          <a:p>
            <a:r>
              <a:rPr lang="zh-CN" altLang="en-US"/>
              <a:t>对这个</a:t>
            </a:r>
            <a:r>
              <a:rPr lang="en-US" altLang="zh-CN"/>
              <a:t>SQL</a:t>
            </a:r>
            <a:r>
              <a:rPr lang="zh-CN" altLang="en-US"/>
              <a:t>翻译成</a:t>
            </a:r>
            <a:r>
              <a:rPr lang="en-US" altLang="zh-CN"/>
              <a:t>MapReduce</a:t>
            </a:r>
            <a:r>
              <a:rPr lang="zh-CN" altLang="en-US"/>
              <a:t>程序，会出现哪些困难？</a:t>
            </a:r>
          </a:p>
        </p:txBody>
      </p:sp>
      <p:pic>
        <p:nvPicPr>
          <p:cNvPr id="4" name="图片 3" descr="01 (9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" y="1628775"/>
            <a:ext cx="1941830" cy="19418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64684" y="1988967"/>
            <a:ext cx="1859441" cy="20651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元数据管理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针对SQL：</a:t>
            </a:r>
            <a:r>
              <a:rPr lang="en-US" altLang="zh-CN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SELECT city, COUNT(*) FROM t_user GROUP BY city;</a:t>
            </a:r>
          </a:p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若翻译成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MapReduce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程序，有如下问题：</a:t>
            </a:r>
          </a:p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数据文件在哪里？</a:t>
            </a:r>
          </a:p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使用什么符号作为列的分隔符？</a:t>
            </a:r>
          </a:p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哪些列可以作为city使用？</a:t>
            </a:r>
          </a:p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city列是什么类型的数据？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>
              <a:solidFill>
                <a:schemeClr val="accent6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389" y="4221627"/>
            <a:ext cx="1859441" cy="206519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209290" y="4004945"/>
            <a:ext cx="7103110" cy="2637790"/>
            <a:chOff x="5054" y="6307"/>
            <a:chExt cx="11186" cy="4154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7332" y="6307"/>
              <a:ext cx="8909" cy="4155"/>
            </a:xfrm>
            <a:prstGeom prst="rect">
              <a:avLst/>
            </a:prstGeom>
          </p:spPr>
        </p:pic>
        <p:sp>
          <p:nvSpPr>
            <p:cNvPr id="5" name="右箭头 4"/>
            <p:cNvSpPr/>
            <p:nvPr/>
          </p:nvSpPr>
          <p:spPr>
            <a:xfrm>
              <a:off x="5054" y="8235"/>
              <a:ext cx="1474" cy="227"/>
            </a:xfrm>
            <a:prstGeom prst="rightArrow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元数据管理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913120" y="1656080"/>
            <a:ext cx="5496560" cy="4219575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这些信息同时也需要有地方存储起来，方便多次使用。</a:t>
            </a:r>
          </a:p>
          <a:p>
            <a:pPr>
              <a:buFont typeface="Arial" panose="020B0604020202020204" pitchFamily="34" charset="0"/>
            </a:pP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如何存储最好呢？</a:t>
            </a:r>
          </a:p>
          <a:p>
            <a:pPr>
              <a:buFont typeface="Arial" panose="020B0604020202020204" pitchFamily="34" charset="0"/>
            </a:pPr>
            <a:endParaRPr lang="zh-CN" altLang="en-US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很简单，找一个数据库即可，比如</a:t>
            </a:r>
            <a:r>
              <a:rPr lang="en-US" alt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MySQL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-1255395" y="2110105"/>
            <a:ext cx="7103110" cy="2637790"/>
            <a:chOff x="5054" y="6307"/>
            <a:chExt cx="11186" cy="4154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7332" y="6307"/>
              <a:ext cx="8909" cy="4155"/>
            </a:xfrm>
            <a:prstGeom prst="rect">
              <a:avLst/>
            </a:prstGeom>
          </p:spPr>
        </p:pic>
        <p:sp>
          <p:nvSpPr>
            <p:cNvPr id="5" name="右箭头 4"/>
            <p:cNvSpPr/>
            <p:nvPr/>
          </p:nvSpPr>
          <p:spPr>
            <a:xfrm>
              <a:off x="5054" y="8235"/>
              <a:ext cx="1474" cy="227"/>
            </a:xfrm>
            <a:prstGeom prst="rightArrow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 descr="Snipaste_2021-12-09_13-02-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835" y="3789045"/>
            <a:ext cx="1174750" cy="692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元数据管理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所以，我们可以总结出来第一个点，</a:t>
            </a:r>
            <a:r>
              <a:rPr lang="en-US" altLang="zh-CN"/>
              <a:t> </a:t>
            </a:r>
            <a:r>
              <a:rPr lang="zh-CN" altLang="en-US"/>
              <a:t>即构建分布式</a:t>
            </a:r>
            <a:r>
              <a:rPr lang="en-US" altLang="zh-CN"/>
              <a:t>SQL</a:t>
            </a:r>
            <a:r>
              <a:rPr lang="zh-CN" altLang="en-US"/>
              <a:t>计算，</a:t>
            </a:r>
            <a:r>
              <a:rPr lang="en-US" altLang="zh-CN"/>
              <a:t> </a:t>
            </a:r>
            <a:r>
              <a:rPr lang="zh-CN" altLang="en-US"/>
              <a:t>需要拥有：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元数据管理功能，即：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数据位置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数据结构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等对数据进行描述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zh-CN" altLang="en-US"/>
              <a:t>进行记录</a:t>
            </a:r>
          </a:p>
        </p:txBody>
      </p:sp>
      <p:sp>
        <p:nvSpPr>
          <p:cNvPr id="4" name="矩形 3"/>
          <p:cNvSpPr/>
          <p:nvPr/>
        </p:nvSpPr>
        <p:spPr>
          <a:xfrm>
            <a:off x="1199515" y="4220845"/>
            <a:ext cx="4464050" cy="165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分布式</a:t>
            </a:r>
            <a:r>
              <a:rPr lang="en-US" altLang="zh-CN"/>
              <a:t>SQL</a:t>
            </a:r>
            <a:r>
              <a:rPr lang="zh-CN" altLang="en-US"/>
              <a:t>计算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415415" y="4580890"/>
            <a:ext cx="1557655" cy="4318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元数据管理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503295" y="4580890"/>
            <a:ext cx="1557655" cy="4318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解析器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解决了元数据管理后，我们还有一个至关重要的步骤，</a:t>
            </a:r>
            <a:r>
              <a:rPr lang="en-US" altLang="zh-CN"/>
              <a:t> </a:t>
            </a:r>
            <a:r>
              <a:rPr lang="zh-CN" altLang="en-US"/>
              <a:t>即完成</a:t>
            </a:r>
            <a:r>
              <a:rPr lang="en-US" altLang="zh-CN"/>
              <a:t>SQL</a:t>
            </a:r>
            <a:r>
              <a:rPr lang="zh-CN" altLang="en-US"/>
              <a:t>到</a:t>
            </a:r>
            <a:r>
              <a:rPr lang="en-US" altLang="zh-CN"/>
              <a:t>MapReduce</a:t>
            </a:r>
            <a:r>
              <a:rPr lang="zh-CN" altLang="en-US"/>
              <a:t>转换的功能。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我们称呼它为：</a:t>
            </a:r>
            <a:r>
              <a:rPr lang="en-US" altLang="zh-CN"/>
              <a:t>SQL</a:t>
            </a:r>
            <a:r>
              <a:rPr lang="zh-CN" altLang="en-US"/>
              <a:t>解析器，期待它能做到：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SQL</a:t>
            </a:r>
            <a:r>
              <a:rPr lang="zh-CN" altLang="en-US"/>
              <a:t>分析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SQL</a:t>
            </a:r>
            <a:r>
              <a:rPr lang="zh-CN" altLang="en-US"/>
              <a:t>到</a:t>
            </a:r>
            <a:r>
              <a:rPr lang="en-US" altLang="zh-CN"/>
              <a:t>MapReduce</a:t>
            </a:r>
            <a:r>
              <a:rPr lang="zh-CN" altLang="en-US"/>
              <a:t>程序的转换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提交</a:t>
            </a:r>
            <a:r>
              <a:rPr lang="en-US" altLang="zh-CN"/>
              <a:t>MapReduce</a:t>
            </a:r>
            <a:r>
              <a:rPr lang="zh-CN" altLang="en-US"/>
              <a:t>程序运行并收集执行结果</a:t>
            </a: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839470" y="2132965"/>
            <a:ext cx="4464050" cy="165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分布式</a:t>
            </a:r>
            <a:r>
              <a:rPr lang="en-US" altLang="zh-CN"/>
              <a:t>SQL</a:t>
            </a:r>
            <a:r>
              <a:rPr lang="zh-CN" altLang="en-US"/>
              <a:t>计算</a:t>
            </a: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1055370" y="2493010"/>
            <a:ext cx="1557655" cy="4318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元数据管理</a:t>
            </a: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3143250" y="2493010"/>
            <a:ext cx="1557655" cy="4318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SQL</a:t>
            </a:r>
            <a:r>
              <a:rPr lang="zh-CN" altLang="en-US"/>
              <a:t>解析器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基础架构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所以，当解析器也拥有了之后，我们就完成了一款基于</a:t>
            </a:r>
            <a:r>
              <a:rPr lang="en-US" altLang="zh-CN"/>
              <a:t>MapReduce</a:t>
            </a:r>
            <a:r>
              <a:rPr lang="zh-CN" altLang="en-US"/>
              <a:t>的，分布式</a:t>
            </a:r>
            <a:r>
              <a:rPr lang="en-US" altLang="zh-CN"/>
              <a:t>SQL</a:t>
            </a:r>
            <a:r>
              <a:rPr lang="zh-CN" altLang="en-US"/>
              <a:t>执行引擎的基础构建。</a:t>
            </a:r>
          </a:p>
          <a:p>
            <a:r>
              <a:rPr lang="zh-CN" altLang="en-US"/>
              <a:t>即，核心组件需要有：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元数据管理，帮助记录各类元数据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SQL</a:t>
            </a:r>
            <a:r>
              <a:rPr lang="zh-CN" altLang="en-US"/>
              <a:t>解析器，完成</a:t>
            </a:r>
            <a:r>
              <a:rPr lang="en-US" altLang="zh-CN"/>
              <a:t>SQL</a:t>
            </a:r>
            <a:r>
              <a:rPr lang="zh-CN" altLang="en-US"/>
              <a:t>到</a:t>
            </a:r>
            <a:r>
              <a:rPr lang="en-US" altLang="zh-CN"/>
              <a:t>MapReduce</a:t>
            </a:r>
            <a:r>
              <a:rPr lang="zh-CN" altLang="en-US"/>
              <a:t>程序的转换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当拥有这</a:t>
            </a:r>
            <a:r>
              <a:rPr lang="en-US" altLang="zh-CN"/>
              <a:t>2</a:t>
            </a:r>
            <a:r>
              <a:rPr lang="zh-CN" altLang="en-US"/>
              <a:t>个组件，</a:t>
            </a:r>
            <a:r>
              <a:rPr lang="en-US" altLang="zh-CN"/>
              <a:t> </a:t>
            </a:r>
            <a:r>
              <a:rPr lang="zh-CN" altLang="en-US"/>
              <a:t>基本上分布式</a:t>
            </a:r>
            <a:r>
              <a:rPr lang="en-US" altLang="zh-CN"/>
              <a:t>SQL</a:t>
            </a:r>
            <a:r>
              <a:rPr lang="zh-CN" altLang="en-US"/>
              <a:t>计算的能力就实现了。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 sz="2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那么，大家猜一猜，</a:t>
            </a:r>
            <a:r>
              <a:rPr lang="en-US" altLang="zh-CN" sz="2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Hive</a:t>
            </a:r>
            <a:r>
              <a:rPr lang="zh-CN" altLang="en-US" sz="26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是否也包含这两个组件呢？</a:t>
            </a: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6023610" y="2493010"/>
            <a:ext cx="4464050" cy="165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/>
              <a:t>分布式</a:t>
            </a:r>
            <a:r>
              <a:rPr lang="en-US" altLang="zh-CN"/>
              <a:t>SQL</a:t>
            </a:r>
            <a:r>
              <a:rPr lang="zh-CN" altLang="en-US"/>
              <a:t>计算</a:t>
            </a: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6239510" y="2853055"/>
            <a:ext cx="1557655" cy="4318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元数据管理</a:t>
            </a: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8327390" y="2853055"/>
            <a:ext cx="1557655" cy="4318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SQL</a:t>
            </a:r>
            <a:r>
              <a:rPr lang="zh-CN" altLang="en-US"/>
              <a:t>解析器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Hive</a:t>
            </a:r>
            <a:r>
              <a:t>架构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Apache Hive</a:t>
            </a:r>
            <a:r>
              <a:rPr lang="zh-CN" altLang="en-US"/>
              <a:t>其</a:t>
            </a:r>
            <a:r>
              <a:rPr lang="en-US" altLang="zh-CN"/>
              <a:t>2</a:t>
            </a:r>
            <a:r>
              <a:rPr lang="zh-CN" altLang="en-US"/>
              <a:t>大主要组件就是：</a:t>
            </a:r>
            <a:r>
              <a:rPr lang="en-US" altLang="zh-CN"/>
              <a:t>SQL</a:t>
            </a:r>
            <a:r>
              <a:rPr lang="zh-CN" altLang="en-US"/>
              <a:t>解析器以及元数据存储，</a:t>
            </a:r>
            <a:r>
              <a:rPr lang="en-US" altLang="zh-CN"/>
              <a:t> </a:t>
            </a:r>
            <a:r>
              <a:rPr lang="zh-CN" altLang="en-US"/>
              <a:t>如下图。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95464" y="2348714"/>
            <a:ext cx="7144870" cy="37587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Apache Hive </a:t>
            </a:r>
            <a:r>
              <a:rPr lang="zh-CN" altLang="en-US" dirty="0">
                <a:solidFill>
                  <a:srgbClr val="FF0000"/>
                </a:solidFill>
              </a:rPr>
              <a:t>概述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模拟实现</a:t>
            </a:r>
            <a:r>
              <a:rPr lang="en-US" altLang="zh-CN" dirty="0"/>
              <a:t>Hive</a:t>
            </a:r>
            <a:r>
              <a:rPr lang="zh-CN" altLang="en-US" dirty="0"/>
              <a:t>功能</a:t>
            </a:r>
          </a:p>
          <a:p>
            <a:r>
              <a:rPr lang="en-US" altLang="zh-CN" dirty="0"/>
              <a:t>Hive</a:t>
            </a:r>
            <a:r>
              <a:rPr lang="zh-CN" altLang="en-US" dirty="0"/>
              <a:t>基础架构</a:t>
            </a:r>
          </a:p>
          <a:p>
            <a:r>
              <a:rPr lang="en-US" altLang="zh-CN" dirty="0"/>
              <a:t>Hive</a:t>
            </a:r>
            <a:r>
              <a:rPr lang="zh-CN" altLang="en-US" dirty="0"/>
              <a:t>部署</a:t>
            </a:r>
          </a:p>
          <a:p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客户端</a:t>
            </a:r>
            <a:endParaRPr lang="zh-CN" altLang="en-US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5611" y="1412521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基于</a:t>
            </a:r>
            <a:r>
              <a:rPr lang="en-US" altLang="zh-CN"/>
              <a:t>MapReduce</a:t>
            </a:r>
            <a:r>
              <a:rPr lang="zh-CN" altLang="en-US"/>
              <a:t>构建分布式</a:t>
            </a:r>
            <a:r>
              <a:rPr lang="en-US" altLang="zh-CN"/>
              <a:t>SQL</a:t>
            </a:r>
            <a:r>
              <a:rPr lang="zh-CN" altLang="en-US"/>
              <a:t>执行引擎，主要需要有哪些功能组件？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元数据管理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SQL</a:t>
            </a:r>
            <a:r>
              <a:rPr lang="zh-CN" altLang="en-US"/>
              <a:t>解析器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Hive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dirty="0"/>
              <a:t>模拟实现Hive功能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基础架构</a:t>
            </a:r>
          </a:p>
          <a:p>
            <a:r>
              <a:rPr lang="en-US" altLang="zh-CN" dirty="0"/>
              <a:t>Hive</a:t>
            </a:r>
            <a:r>
              <a:rPr lang="zh-CN" altLang="en-US" dirty="0"/>
              <a:t>部署</a:t>
            </a:r>
          </a:p>
          <a:p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客户端</a:t>
            </a:r>
            <a:endParaRPr lang="zh-CN" altLang="en-US" dirty="0"/>
          </a:p>
        </p:txBody>
      </p:sp>
      <p:pic>
        <p:nvPicPr>
          <p:cNvPr id="3" name="图形 2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611" y="2618386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404495"/>
            <a:ext cx="6298565" cy="4722495"/>
          </a:xfrm>
        </p:spPr>
        <p:txBody>
          <a:bodyPr/>
          <a:lstStyle/>
          <a:p>
            <a:r>
              <a:rPr lang="zh-CN" sz="1600" dirty="0">
                <a:solidFill>
                  <a:srgbClr val="FF0000"/>
                </a:solidFill>
              </a:rPr>
              <a:t>掌握</a:t>
            </a:r>
            <a:r>
              <a:rPr lang="en-US" sz="1600" dirty="0">
                <a:solidFill>
                  <a:srgbClr val="FF0000"/>
                </a:solidFill>
              </a:rPr>
              <a:t>Hive</a:t>
            </a:r>
            <a:r>
              <a:rPr lang="zh-CN" altLang="en-US" sz="1600" dirty="0">
                <a:solidFill>
                  <a:srgbClr val="FF0000"/>
                </a:solidFill>
              </a:rPr>
              <a:t>的基础架构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架构图</a:t>
            </a:r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19151" y="1457271"/>
            <a:ext cx="7933055" cy="47399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图片 17" descr="01 (99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595610" y="5038725"/>
            <a:ext cx="1838325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zh-CN" b="1" dirty="0">
                <a:solidFill>
                  <a:srgbClr val="FF0000"/>
                </a:solidFill>
              </a:rPr>
              <a:t>元数据存储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zh-CN" dirty="0"/>
              <a:t>通常是存储在关系数据库如</a:t>
            </a:r>
            <a:r>
              <a:rPr lang="en-US" altLang="zh-CN" dirty="0"/>
              <a:t> mysql/derby</a:t>
            </a:r>
            <a:r>
              <a:rPr lang="zh-CN" altLang="zh-CN" dirty="0"/>
              <a:t>中。</a:t>
            </a:r>
            <a:r>
              <a:rPr lang="en-US" altLang="zh-CN" dirty="0"/>
              <a:t>Hive </a:t>
            </a:r>
            <a:r>
              <a:rPr lang="zh-CN" altLang="zh-CN" dirty="0"/>
              <a:t>中的元数据包括表的名字，表的列和分区及其属性，表的属性（是否为外部表等），表的数据所在目录等。</a:t>
            </a:r>
          </a:p>
          <a:p>
            <a:pPr marL="0" indent="0">
              <a:buNone/>
            </a:pPr>
            <a:r>
              <a:rPr dirty="0"/>
              <a:t>-- Hive</a:t>
            </a:r>
            <a:r>
              <a:rPr lang="zh-CN" altLang="en-US" dirty="0"/>
              <a:t>提供了</a:t>
            </a:r>
            <a:r>
              <a:rPr dirty="0"/>
              <a:t> Metastore </a:t>
            </a:r>
            <a:r>
              <a:rPr lang="zh-CN" altLang="en-US" dirty="0"/>
              <a:t>服务进程提供元数据管理功能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组件</a:t>
            </a: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3283663" y="3448050"/>
            <a:ext cx="5604031" cy="28158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圆角矩形 4"/>
          <p:cNvSpPr/>
          <p:nvPr/>
        </p:nvSpPr>
        <p:spPr>
          <a:xfrm>
            <a:off x="7343774" y="4524375"/>
            <a:ext cx="1276351" cy="1457325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64015" y="4437380"/>
            <a:ext cx="2573655" cy="958850"/>
          </a:xfrm>
          <a:prstGeom prst="rect">
            <a:avLst/>
          </a:prstGeom>
        </p:spPr>
      </p:pic>
      <p:pic>
        <p:nvPicPr>
          <p:cNvPr id="7" name="图片 6" descr="01 (139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130280" y="5438775"/>
            <a:ext cx="1261110" cy="1261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Driver</a:t>
            </a:r>
            <a:r>
              <a:rPr lang="zh-CN" altLang="zh-CN" b="1" dirty="0">
                <a:solidFill>
                  <a:srgbClr val="FF0000"/>
                </a:solidFill>
              </a:rPr>
              <a:t>驱动程序，包括语法解析器、计划编译器、优化器、执行器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zh-CN" dirty="0"/>
              <a:t>完成</a:t>
            </a:r>
            <a:r>
              <a:rPr lang="en-US" altLang="zh-CN" dirty="0"/>
              <a:t> HQL </a:t>
            </a:r>
            <a:r>
              <a:rPr lang="zh-CN" altLang="zh-CN" dirty="0"/>
              <a:t>查询语句从词法分析、语法分析、编译、优化以及查询计划的生成。生成的查询计划存储在</a:t>
            </a:r>
            <a:r>
              <a:rPr lang="en-US" altLang="zh-CN" dirty="0"/>
              <a:t> HDFS </a:t>
            </a:r>
            <a:r>
              <a:rPr lang="zh-CN" altLang="zh-CN" dirty="0"/>
              <a:t>中，并在随后有执行引擎调用执行。</a:t>
            </a:r>
          </a:p>
          <a:p>
            <a:pPr marL="0" indent="0">
              <a:buNone/>
            </a:pPr>
            <a:r>
              <a:rPr lang="zh-CN" altLang="en-US" dirty="0"/>
              <a:t>这部分内容不是具体的服务进程，而是封装在</a:t>
            </a:r>
            <a:r>
              <a:rPr dirty="0"/>
              <a:t>Hive</a:t>
            </a:r>
            <a:r>
              <a:rPr lang="zh-CN" altLang="en-US" dirty="0"/>
              <a:t>所依赖的</a:t>
            </a:r>
            <a:r>
              <a:rPr dirty="0"/>
              <a:t>Jar</a:t>
            </a:r>
            <a:r>
              <a:rPr lang="zh-CN" altLang="en-US" dirty="0"/>
              <a:t>文件即</a:t>
            </a:r>
            <a:r>
              <a:rPr dirty="0"/>
              <a:t>Java</a:t>
            </a:r>
            <a:r>
              <a:rPr lang="zh-CN" altLang="en-US" dirty="0"/>
              <a:t>代码中。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lang="zh-CN" altLang="en-US" dirty="0"/>
              <a:t>组件</a:t>
            </a: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3283663" y="3448050"/>
            <a:ext cx="5604031" cy="28158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圆角矩形 4"/>
          <p:cNvSpPr/>
          <p:nvPr/>
        </p:nvSpPr>
        <p:spPr>
          <a:xfrm>
            <a:off x="4086224" y="4371975"/>
            <a:ext cx="3019426" cy="981075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播仔素材库【1】009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026775" y="5335270"/>
            <a:ext cx="1364615" cy="1364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264015" y="4437380"/>
            <a:ext cx="2573655" cy="958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用户接口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包括 </a:t>
            </a:r>
            <a:r>
              <a:rPr lang="en-US" altLang="zh-CN" dirty="0"/>
              <a:t>CLI</a:t>
            </a:r>
            <a:r>
              <a:rPr lang="zh-CN" altLang="en-US" dirty="0"/>
              <a:t>、</a:t>
            </a:r>
            <a:r>
              <a:rPr lang="en-US" altLang="zh-CN" dirty="0"/>
              <a:t>JDBC/ODBC</a:t>
            </a:r>
            <a:r>
              <a:rPr lang="zh-CN" altLang="en-US" dirty="0"/>
              <a:t>、</a:t>
            </a:r>
            <a:r>
              <a:rPr lang="en-US" altLang="zh-CN" dirty="0"/>
              <a:t>WebGUI</a:t>
            </a:r>
            <a:r>
              <a:rPr lang="zh-CN" altLang="en-US" dirty="0"/>
              <a:t>。其中，</a:t>
            </a:r>
            <a:r>
              <a:rPr lang="en-US" altLang="zh-CN" dirty="0"/>
              <a:t>CLI(command line interface)</a:t>
            </a:r>
            <a:r>
              <a:rPr lang="zh-CN" altLang="en-US" dirty="0"/>
              <a:t>为</a:t>
            </a:r>
            <a:r>
              <a:rPr lang="en-US" altLang="zh-CN" dirty="0"/>
              <a:t>shell</a:t>
            </a:r>
            <a:r>
              <a:rPr lang="zh-CN" altLang="en-US" dirty="0"/>
              <a:t>命令行；</a:t>
            </a:r>
            <a:r>
              <a:rPr lang="en-US" altLang="zh-CN" dirty="0"/>
              <a:t>Hive</a:t>
            </a:r>
            <a:r>
              <a:rPr lang="zh-CN" altLang="en-US" dirty="0"/>
              <a:t>中的</a:t>
            </a:r>
            <a:r>
              <a:rPr lang="en-US" altLang="zh-CN" dirty="0"/>
              <a:t>Thrift</a:t>
            </a:r>
            <a:r>
              <a:rPr lang="zh-CN" altLang="en-US" dirty="0"/>
              <a:t>服务器允许外部客户端通过网络与</a:t>
            </a:r>
            <a:r>
              <a:rPr lang="en-US" altLang="zh-CN" dirty="0"/>
              <a:t>Hive</a:t>
            </a:r>
            <a:r>
              <a:rPr lang="zh-CN" altLang="en-US" dirty="0"/>
              <a:t>进行交互，类似于</a:t>
            </a:r>
            <a:r>
              <a:rPr lang="en-US" altLang="zh-CN" dirty="0"/>
              <a:t>JDBC</a:t>
            </a:r>
            <a:r>
              <a:rPr lang="zh-CN" altLang="en-US" dirty="0"/>
              <a:t>或</a:t>
            </a:r>
            <a:r>
              <a:rPr lang="en-US" altLang="zh-CN" dirty="0"/>
              <a:t>ODBC</a:t>
            </a:r>
            <a:r>
              <a:rPr lang="zh-CN" altLang="en-US" dirty="0"/>
              <a:t>协议。</a:t>
            </a:r>
            <a:r>
              <a:rPr lang="en-US" altLang="zh-CN" dirty="0"/>
              <a:t>WebGUI</a:t>
            </a:r>
            <a:r>
              <a:rPr lang="zh-CN" altLang="en-US" dirty="0"/>
              <a:t>是通过浏览器访问</a:t>
            </a:r>
            <a:r>
              <a:rPr lang="en-US" altLang="zh-CN" dirty="0"/>
              <a:t>Hive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en-US" altLang="zh-CN" dirty="0"/>
              <a:t>-- Hive</a:t>
            </a:r>
            <a:r>
              <a:rPr lang="zh-CN" altLang="en-US" dirty="0"/>
              <a:t>提供了</a:t>
            </a:r>
            <a:r>
              <a:rPr lang="en-US" altLang="zh-CN" dirty="0"/>
              <a:t> Hive Shell</a:t>
            </a:r>
            <a:r>
              <a:rPr lang="zh-CN" altLang="en-US" dirty="0"/>
              <a:t>、</a:t>
            </a:r>
            <a:r>
              <a:rPr lang="en-US" altLang="zh-CN" dirty="0"/>
              <a:t> ThriftServer</a:t>
            </a:r>
            <a:r>
              <a:rPr lang="zh-CN" altLang="en-US" dirty="0"/>
              <a:t>等服务进程向用户提供操作接口</a:t>
            </a:r>
          </a:p>
        </p:txBody>
      </p:sp>
      <p:sp>
        <p:nvSpPr>
          <p:cNvPr id="6" name="文本占位符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Hive</a:t>
            </a:r>
            <a:r>
              <a:rPr lang="zh-CN" altLang="en-US" dirty="0"/>
              <a:t>组件</a:t>
            </a:r>
          </a:p>
        </p:txBody>
      </p:sp>
      <p:pic>
        <p:nvPicPr>
          <p:cNvPr id="7" name="图片 6"/>
          <p:cNvPicPr/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83663" y="3448050"/>
            <a:ext cx="5604031" cy="28158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3838575" y="3448050"/>
            <a:ext cx="3390900" cy="981075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264015" y="4437380"/>
            <a:ext cx="2573655" cy="958850"/>
          </a:xfrm>
          <a:prstGeom prst="rect">
            <a:avLst/>
          </a:prstGeom>
        </p:spPr>
      </p:pic>
      <p:pic>
        <p:nvPicPr>
          <p:cNvPr id="2" name="图片 1" descr="播仔素材库【1】01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087100" y="5396230"/>
            <a:ext cx="1322705" cy="1322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266190"/>
            <a:ext cx="5760720" cy="2303145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Hive</a:t>
            </a:r>
            <a:r>
              <a:rPr lang="zh-CN" altLang="en-US"/>
              <a:t>的核心架构包含哪些？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rgbClr val="FF0000"/>
                </a:solidFill>
              </a:rPr>
              <a:t>元数据管理</a:t>
            </a:r>
            <a:r>
              <a:rPr lang="zh-CN" altLang="en-US" sz="1400"/>
              <a:t>，称之为</a:t>
            </a:r>
            <a:r>
              <a:rPr lang="en-US" altLang="zh-CN" sz="1400"/>
              <a:t>Metastore</a:t>
            </a:r>
            <a:r>
              <a:rPr lang="zh-CN" altLang="en-US" sz="1400"/>
              <a:t>服务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rgbClr val="FF0000"/>
                </a:solidFill>
              </a:rPr>
              <a:t>SQL</a:t>
            </a:r>
            <a:r>
              <a:rPr lang="zh-CN" altLang="en-US" sz="1400">
                <a:solidFill>
                  <a:srgbClr val="FF0000"/>
                </a:solidFill>
              </a:rPr>
              <a:t>解析器</a:t>
            </a:r>
            <a:r>
              <a:rPr lang="zh-CN" altLang="en-US" sz="1400"/>
              <a:t>（</a:t>
            </a:r>
            <a:r>
              <a:rPr lang="en-US" altLang="zh-CN" sz="1400"/>
              <a:t>Driver</a:t>
            </a:r>
            <a:r>
              <a:rPr lang="zh-CN" altLang="en-US" sz="1400"/>
              <a:t>驱动程序），完成</a:t>
            </a:r>
            <a:r>
              <a:rPr lang="en-US" altLang="zh-CN" sz="1400"/>
              <a:t>SQL</a:t>
            </a:r>
            <a:r>
              <a:rPr lang="zh-CN" altLang="en-US" sz="1400"/>
              <a:t>解析、执行优化、代码提交等功能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用户接口：提供用户和</a:t>
            </a:r>
            <a:r>
              <a:rPr lang="en-US" altLang="zh-CN" sz="1400"/>
              <a:t>Hive</a:t>
            </a:r>
            <a:r>
              <a:rPr lang="zh-CN" altLang="en-US" sz="1400"/>
              <a:t>交互的功能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72430" y="3429000"/>
            <a:ext cx="4965700" cy="30111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Hive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dirty="0"/>
              <a:t>模拟实现Hive功能</a:t>
            </a:r>
          </a:p>
          <a:p>
            <a:pPr algn="l"/>
            <a:r>
              <a:rPr lang="en-US" altLang="zh-CN" dirty="0"/>
              <a:t>Hive基础架构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部署</a:t>
            </a:r>
          </a:p>
          <a:p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  <a:p>
            <a:r>
              <a:rPr lang="en-US" altLang="zh-CN" dirty="0"/>
              <a:t>Hive</a:t>
            </a:r>
            <a:r>
              <a:rPr lang="zh-CN" altLang="en-US" dirty="0"/>
              <a:t>客户端</a:t>
            </a:r>
          </a:p>
        </p:txBody>
      </p:sp>
      <p:pic>
        <p:nvPicPr>
          <p:cNvPr id="3" name="图形 2" descr="303b32313537333932333bbcfdcdb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05611" y="3224176"/>
            <a:ext cx="410210" cy="410210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>
            <a:off x="7535545" y="3068955"/>
            <a:ext cx="432435" cy="736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40370" y="2852420"/>
            <a:ext cx="26752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VMware</a:t>
            </a:r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虚拟机部署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040370" y="3248660"/>
            <a:ext cx="26752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阿里云部署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40370" y="3644900"/>
            <a:ext cx="26752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UCloud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云部署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404495"/>
            <a:ext cx="6298565" cy="4722495"/>
          </a:xfrm>
        </p:spPr>
        <p:txBody>
          <a:bodyPr/>
          <a:lstStyle/>
          <a:p>
            <a:r>
              <a:rPr lang="zh-CN" sz="1600" dirty="0">
                <a:solidFill>
                  <a:srgbClr val="FF0000"/>
                </a:solidFill>
              </a:rPr>
              <a:t>在</a:t>
            </a:r>
            <a:r>
              <a:rPr lang="en-US" altLang="zh-CN" sz="1600" dirty="0">
                <a:solidFill>
                  <a:srgbClr val="FF0000"/>
                </a:solidFill>
              </a:rPr>
              <a:t>VMware</a:t>
            </a:r>
            <a:r>
              <a:rPr lang="zh-CN" altLang="en-US" sz="1600" dirty="0">
                <a:solidFill>
                  <a:srgbClr val="FF0000"/>
                </a:solidFill>
              </a:rPr>
              <a:t>虚拟机集群中，</a:t>
            </a:r>
            <a:r>
              <a:rPr lang="zh-CN" sz="1600" dirty="0">
                <a:solidFill>
                  <a:srgbClr val="FF0000"/>
                </a:solidFill>
              </a:rPr>
              <a:t>完成</a:t>
            </a:r>
            <a:r>
              <a:rPr lang="en-US" altLang="zh-CN" sz="1600" dirty="0">
                <a:solidFill>
                  <a:srgbClr val="FF0000"/>
                </a:solidFill>
              </a:rPr>
              <a:t>Hive</a:t>
            </a:r>
            <a:r>
              <a:rPr lang="zh-CN" altLang="en-US" sz="1600" dirty="0">
                <a:solidFill>
                  <a:srgbClr val="FF0000"/>
                </a:solidFill>
              </a:rPr>
              <a:t>的安装部署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404495"/>
            <a:ext cx="6298565" cy="4722495"/>
          </a:xfrm>
        </p:spPr>
        <p:txBody>
          <a:bodyPr/>
          <a:lstStyle/>
          <a:p>
            <a:r>
              <a:rPr lang="zh-CN" sz="1600" dirty="0">
                <a:solidFill>
                  <a:srgbClr val="FF0000"/>
                </a:solidFill>
              </a:rPr>
              <a:t>了解什么是分布式</a:t>
            </a:r>
            <a:r>
              <a:rPr lang="en-US" altLang="zh-CN" sz="1600" dirty="0">
                <a:solidFill>
                  <a:srgbClr val="FF0000"/>
                </a:solidFill>
              </a:rPr>
              <a:t>SQL</a:t>
            </a:r>
            <a:r>
              <a:rPr lang="zh-CN" altLang="en-US" sz="1600" dirty="0">
                <a:solidFill>
                  <a:srgbClr val="FF0000"/>
                </a:solidFill>
              </a:rPr>
              <a:t>计算</a:t>
            </a:r>
          </a:p>
          <a:p>
            <a:r>
              <a:rPr lang="zh-CN" altLang="en-US" sz="1600" dirty="0">
                <a:solidFill>
                  <a:srgbClr val="FF0000"/>
                </a:solidFill>
              </a:rPr>
              <a:t>了解什么是</a:t>
            </a:r>
            <a:r>
              <a:rPr lang="en-US" altLang="zh-CN" sz="1600" dirty="0">
                <a:solidFill>
                  <a:srgbClr val="FF0000"/>
                </a:solidFill>
              </a:rPr>
              <a:t>Apache Hive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36370"/>
            <a:ext cx="6556375" cy="471043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Hive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是分布式运行的框架还是单机运行的？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Hive</a:t>
            </a:r>
            <a:r>
              <a:rPr lang="zh-CN" altLang="en-US"/>
              <a:t>是单机工具，只需要部署在一台服务器即可。</a:t>
            </a:r>
          </a:p>
          <a:p>
            <a:pPr marL="0" indent="0">
              <a:buNone/>
            </a:pPr>
            <a:r>
              <a:rPr lang="en-US" altLang="zh-CN"/>
              <a:t>Hive</a:t>
            </a:r>
            <a:r>
              <a:rPr lang="zh-CN" altLang="en-US"/>
              <a:t>虽然是单机的，但是它可以提交分布式运行的</a:t>
            </a:r>
            <a:r>
              <a:rPr lang="en-US" altLang="zh-CN"/>
              <a:t>MapReduce</a:t>
            </a:r>
            <a:r>
              <a:rPr lang="zh-CN" altLang="en-US"/>
              <a:t>程序运行。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规划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我们知道</a:t>
            </a:r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是单机工具</a:t>
            </a:r>
            <a:r>
              <a:rPr lang="zh-CN" altLang="en-US" dirty="0"/>
              <a:t>后，就需要准备一台服务器供</a:t>
            </a:r>
            <a:r>
              <a:rPr lang="en-US" altLang="zh-CN" dirty="0"/>
              <a:t>Hive</a:t>
            </a:r>
            <a:r>
              <a:rPr lang="zh-CN" altLang="en-US" dirty="0"/>
              <a:t>使用即可。</a:t>
            </a:r>
          </a:p>
          <a:p>
            <a:r>
              <a:rPr lang="zh-CN" altLang="en-US" dirty="0"/>
              <a:t>同时</a:t>
            </a:r>
            <a:r>
              <a:rPr lang="en-US" altLang="zh-CN" dirty="0"/>
              <a:t>Hive</a:t>
            </a:r>
            <a:r>
              <a:rPr lang="zh-CN" altLang="en-US" dirty="0"/>
              <a:t>需要使用元数据服务，即需要提供一个关系型数据库，我们也选择一台服务器安装关系型数据库即可。</a:t>
            </a:r>
          </a:p>
          <a:p>
            <a:endParaRPr lang="zh-CN" altLang="en-US" dirty="0"/>
          </a:p>
          <a:p>
            <a:r>
              <a:rPr lang="zh-CN" altLang="en-US" dirty="0"/>
              <a:t>所以：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为了简单起见，都安装到</a:t>
            </a:r>
            <a:r>
              <a:rPr lang="en-US" altLang="zh-CN" dirty="0"/>
              <a:t>node1</a:t>
            </a:r>
            <a:r>
              <a:rPr lang="zh-CN" altLang="en-US" dirty="0"/>
              <a:t>服务器上。</a:t>
            </a:r>
          </a:p>
          <a:p>
            <a:endParaRPr lang="zh-CN" altLang="en-US" dirty="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767715" y="3789045"/>
          <a:ext cx="85331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7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服务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机器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Hive</a:t>
                      </a:r>
                      <a:r>
                        <a:rPr lang="zh-CN" altLang="en-US"/>
                        <a:t>本体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部署在</a:t>
                      </a:r>
                      <a:r>
                        <a:rPr lang="en-US" altLang="zh-CN"/>
                        <a:t>node1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元数据服务所需的关系型数据库（课程选择最为流行的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MySQL</a:t>
                      </a:r>
                      <a:r>
                        <a:rPr lang="zh-CN" altLang="en-US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部署在</a:t>
                      </a:r>
                      <a:r>
                        <a:rPr lang="en-US" altLang="zh-CN"/>
                        <a:t>node1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图片 4" descr="01 (150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24845" y="4972685"/>
            <a:ext cx="1602105" cy="16021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步骤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：安装</a:t>
            </a:r>
            <a:r>
              <a:rPr lang="en-US" altLang="zh-CN">
                <a:sym typeface="+mn-ea"/>
              </a:rPr>
              <a:t>MySQL</a:t>
            </a:r>
            <a:r>
              <a:rPr>
                <a:sym typeface="+mn-ea"/>
              </a:rPr>
              <a:t>数据库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我们在</a:t>
            </a:r>
            <a:r>
              <a:rPr lang="en-US" altLang="zh-CN">
                <a:sym typeface="+mn-ea"/>
              </a:rPr>
              <a:t>node1</a:t>
            </a:r>
            <a:r>
              <a:rPr lang="zh-CN" altLang="en-US">
                <a:sym typeface="+mn-ea"/>
              </a:rPr>
              <a:t>节点使用</a:t>
            </a:r>
            <a:r>
              <a:rPr lang="en-US" altLang="zh-CN">
                <a:sym typeface="+mn-ea"/>
              </a:rPr>
              <a:t>yum</a:t>
            </a:r>
            <a:r>
              <a:rPr lang="zh-CN" altLang="en-US">
                <a:sym typeface="+mn-ea"/>
              </a:rPr>
              <a:t>在线安装</a:t>
            </a:r>
            <a:r>
              <a:rPr lang="en-US" altLang="zh-CN">
                <a:sym typeface="+mn-ea"/>
              </a:rPr>
              <a:t>MySQL5.7</a:t>
            </a:r>
            <a:r>
              <a:rPr lang="zh-CN" altLang="en-US">
                <a:sym typeface="+mn-ea"/>
              </a:rPr>
              <a:t>版本。</a:t>
            </a:r>
          </a:p>
          <a:p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470" y="2132965"/>
            <a:ext cx="6866890" cy="4363085"/>
          </a:xfrm>
          <a:prstGeom prst="rect">
            <a:avLst/>
          </a:prstGeom>
        </p:spPr>
      </p:pic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483192"/>
              </p:ext>
            </p:extLst>
          </p:nvPr>
        </p:nvGraphicFramePr>
        <p:xfrm>
          <a:off x="7543800" y="3581400"/>
          <a:ext cx="2835275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5" imgW="1282781" imgH="520609" progId="Package">
                  <p:embed/>
                </p:oleObj>
              </mc:Choice>
              <mc:Fallback>
                <p:oleObj name="包装程序外壳对象" showAsIcon="1" r:id="rId5" imgW="1282781" imgH="520609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3800" y="3581400"/>
                        <a:ext cx="2835275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 descr="01 (132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10577195" y="5232400"/>
            <a:ext cx="1624330" cy="16243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2</a:t>
            </a:r>
            <a:r>
              <a:t>：配置</a:t>
            </a:r>
            <a:r>
              <a:rPr lang="en-US" altLang="zh-CN"/>
              <a:t>Hadoop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Hive</a:t>
            </a:r>
            <a:r>
              <a:rPr lang="zh-CN" altLang="en-US"/>
              <a:t>的运行依赖于</a:t>
            </a:r>
            <a:r>
              <a:rPr lang="en-US" altLang="zh-CN"/>
              <a:t>Hadoop</a:t>
            </a:r>
            <a:r>
              <a:rPr lang="zh-CN" altLang="en-US"/>
              <a:t>（</a:t>
            </a:r>
            <a:r>
              <a:rPr lang="en-US" altLang="zh-CN"/>
              <a:t>HDFS</a:t>
            </a:r>
            <a:r>
              <a:rPr lang="zh-CN" altLang="en-US"/>
              <a:t>、</a:t>
            </a:r>
            <a:r>
              <a:rPr lang="en-US" altLang="zh-CN"/>
              <a:t>MapReduce</a:t>
            </a:r>
            <a:r>
              <a:rPr lang="zh-CN" altLang="en-US"/>
              <a:t>、</a:t>
            </a:r>
            <a:r>
              <a:rPr lang="en-US" altLang="zh-CN"/>
              <a:t>YARN</a:t>
            </a:r>
            <a:r>
              <a:rPr lang="zh-CN" altLang="en-US"/>
              <a:t>都依赖）</a:t>
            </a:r>
          </a:p>
          <a:p>
            <a:r>
              <a:rPr lang="zh-CN" altLang="en-US"/>
              <a:t>同时涉及到</a:t>
            </a:r>
            <a:r>
              <a:rPr lang="en-US" altLang="zh-CN"/>
              <a:t>HDFS</a:t>
            </a:r>
            <a:r>
              <a:rPr lang="zh-CN" altLang="en-US"/>
              <a:t>文件系统的访问，所以需要配置</a:t>
            </a:r>
            <a:r>
              <a:rPr lang="en-US" altLang="zh-CN"/>
              <a:t>Hadoop</a:t>
            </a:r>
            <a:r>
              <a:rPr lang="zh-CN" altLang="en-US"/>
              <a:t>的代理用户</a:t>
            </a:r>
          </a:p>
          <a:p>
            <a:r>
              <a:rPr lang="zh-CN" altLang="en-US"/>
              <a:t>即设置</a:t>
            </a:r>
            <a:r>
              <a:rPr lang="en-US" altLang="zh-CN"/>
              <a:t>hadoop</a:t>
            </a:r>
            <a:r>
              <a:rPr lang="zh-CN" altLang="en-US"/>
              <a:t>用户允许代理（模拟）其它用户</a:t>
            </a:r>
          </a:p>
          <a:p>
            <a:endParaRPr lang="zh-CN" altLang="en-US"/>
          </a:p>
          <a:p>
            <a:r>
              <a:rPr lang="zh-CN" altLang="en-US"/>
              <a:t>配置如下内容在</a:t>
            </a:r>
            <a:r>
              <a:rPr lang="en-US" altLang="zh-CN"/>
              <a:t>Hadoop</a:t>
            </a:r>
            <a:r>
              <a:rPr lang="zh-CN" altLang="en-US"/>
              <a:t>的</a:t>
            </a:r>
            <a:r>
              <a:rPr lang="en-US" altLang="zh-CN"/>
              <a:t>core-site.xml</a:t>
            </a:r>
            <a:r>
              <a:rPr lang="zh-CN" altLang="en-US"/>
              <a:t>中，并分发到其它节点，且重启</a:t>
            </a:r>
            <a:r>
              <a:rPr lang="en-US" altLang="zh-CN"/>
              <a:t>HDFS</a:t>
            </a:r>
            <a:r>
              <a:rPr lang="zh-CN" altLang="en-US"/>
              <a:t>集群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470" y="4149090"/>
            <a:ext cx="4349750" cy="1695450"/>
          </a:xfrm>
          <a:prstGeom prst="rect">
            <a:avLst/>
          </a:prstGeom>
        </p:spPr>
      </p:pic>
      <p:pic>
        <p:nvPicPr>
          <p:cNvPr id="5" name="图片 4" descr="01 (122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994390" y="5397500"/>
            <a:ext cx="1414145" cy="141414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3</a:t>
            </a:r>
            <a:r>
              <a:t>：下载解压</a:t>
            </a:r>
            <a:r>
              <a:rPr lang="en-US" altLang="zh-CN"/>
              <a:t>Hive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切换到</a:t>
            </a:r>
            <a:r>
              <a:rPr lang="en-US" altLang="zh-CN" dirty="0" err="1"/>
              <a:t>hadoop</a:t>
            </a:r>
            <a:r>
              <a:rPr lang="zh-CN" altLang="en-US" dirty="0"/>
              <a:t>用户</a:t>
            </a:r>
          </a:p>
          <a:p>
            <a:pPr>
              <a:buFont typeface="Arial" panose="020B0604020202020204" pitchFamily="34" charset="0"/>
            </a:pP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su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 -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hadoop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下载</a:t>
            </a:r>
            <a:r>
              <a:rPr lang="en-US" altLang="zh-CN" dirty="0"/>
              <a:t>Hive</a:t>
            </a:r>
            <a:r>
              <a:rPr lang="zh-CN" altLang="en-US" dirty="0"/>
              <a:t>安装包：</a:t>
            </a:r>
          </a:p>
          <a:p>
            <a:pPr algn="l">
              <a:buClrTx/>
              <a:buSzTx/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http://archive.apache.org/dist/hive/hive-3.1.3/apache-hive-3.1.3-bin.tar.gz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解压到</a:t>
            </a:r>
            <a:r>
              <a:rPr lang="en-US" altLang="zh-CN" dirty="0"/>
              <a:t>node1</a:t>
            </a:r>
            <a:r>
              <a:rPr lang="zh-CN" altLang="en-US" dirty="0"/>
              <a:t>服务器的：</a:t>
            </a:r>
            <a:r>
              <a:rPr lang="en-US" altLang="zh-CN" dirty="0"/>
              <a:t>/export/server/</a:t>
            </a:r>
            <a:r>
              <a:rPr lang="zh-CN" altLang="en-US" dirty="0"/>
              <a:t>内</a:t>
            </a:r>
          </a:p>
          <a:p>
            <a:pPr algn="l">
              <a:buClrTx/>
              <a:buSzTx/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tar -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zxvf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 apache-hive-3.1.3-bin.tar.gz -C /export/server/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设置软连接</a:t>
            </a: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ln -s /export/server/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apache-hive-3.1.3-bin /export/server/hive</a:t>
            </a:r>
          </a:p>
        </p:txBody>
      </p:sp>
      <p:pic>
        <p:nvPicPr>
          <p:cNvPr id="4" name="图片 3" descr="播仔素材库【1】017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01070" y="5502275"/>
            <a:ext cx="1090930" cy="10909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4</a:t>
            </a:r>
            <a:r>
              <a:t>：提供</a:t>
            </a:r>
            <a:r>
              <a:rPr lang="en-US" altLang="zh-CN"/>
              <a:t>MySQL Driver</a:t>
            </a:r>
            <a:r>
              <a:t>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下载</a:t>
            </a:r>
            <a:r>
              <a:rPr lang="en-US" altLang="zh-CN" dirty="0"/>
              <a:t>MySQL</a:t>
            </a:r>
            <a:r>
              <a:rPr lang="zh-CN" altLang="en-US" dirty="0"/>
              <a:t>驱动包：</a:t>
            </a: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https://repo1.maven.org/maven2/mysql/mysql-connector-java/5.1.34/mysql-connector-java-5.1.34.jar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将下载好的驱动</a:t>
            </a:r>
            <a:r>
              <a:rPr lang="en-US" altLang="zh-CN" dirty="0"/>
              <a:t>jar</a:t>
            </a:r>
            <a:r>
              <a:rPr lang="zh-CN" altLang="en-US" dirty="0"/>
              <a:t>包，放入：</a:t>
            </a:r>
            <a:r>
              <a:rPr lang="en-US" altLang="zh-CN" dirty="0"/>
              <a:t>Hive</a:t>
            </a:r>
            <a:r>
              <a:rPr lang="zh-CN" altLang="en-US" dirty="0"/>
              <a:t>安装文件夹的</a:t>
            </a:r>
            <a:r>
              <a:rPr lang="en-US" altLang="zh-CN" dirty="0"/>
              <a:t>lib</a:t>
            </a:r>
            <a:r>
              <a:rPr lang="zh-CN" altLang="en-US" dirty="0"/>
              <a:t>目录内</a:t>
            </a:r>
          </a:p>
          <a:p>
            <a:pPr>
              <a:buFont typeface="Arial" panose="020B0604020202020204" pitchFamily="34" charset="0"/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mv mysql-connector-java-5.1.34.jar /export/server/apache-hive-3.1.3-bin/lib/</a:t>
            </a:r>
            <a:endParaRPr lang="en-US" altLang="zh-CN" dirty="0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pic>
        <p:nvPicPr>
          <p:cNvPr id="6" name="图片 5" descr="播仔素材库【1】01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895965" y="5130165"/>
            <a:ext cx="1492885" cy="14928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5</a:t>
            </a:r>
            <a:r>
              <a:t>：配置</a:t>
            </a:r>
            <a:r>
              <a:rPr lang="en-US" altLang="zh-CN"/>
              <a:t>Hive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Hive</a:t>
            </a:r>
            <a:r>
              <a:rPr lang="zh-CN" altLang="en-US" dirty="0"/>
              <a:t>的</a:t>
            </a:r>
            <a:r>
              <a:rPr lang="en-US" altLang="zh-CN" dirty="0"/>
              <a:t>conf</a:t>
            </a:r>
            <a:r>
              <a:rPr lang="zh-CN" altLang="en-US" dirty="0"/>
              <a:t>目录内，新建</a:t>
            </a:r>
            <a:r>
              <a:rPr lang="en-US" altLang="zh-CN" dirty="0"/>
              <a:t>hive-env.sh</a:t>
            </a:r>
            <a:r>
              <a:rPr lang="zh-CN" altLang="en-US" dirty="0"/>
              <a:t>文件，填入以下环境变量内容：</a:t>
            </a:r>
          </a:p>
          <a:p>
            <a:pPr>
              <a:lnSpc>
                <a:spcPct val="50000"/>
              </a:lnSpc>
              <a:buFont typeface="Arial" panose="020B0604020202020204" pitchFamily="34" charset="0"/>
            </a:pPr>
            <a:endParaRPr lang="zh-CN" altLang="en-US" dirty="0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export HADOOP_HOME=/export/server/hadoop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export HIVE_CONF_DIR=/export/server/hive/conf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export HIVE_AUX_JARS_PATH=/export/server/hive/lib</a:t>
            </a:r>
            <a:endParaRPr lang="zh-CN" altLang="en-US" sz="600" dirty="0"/>
          </a:p>
        </p:txBody>
      </p:sp>
      <p:pic>
        <p:nvPicPr>
          <p:cNvPr id="6" name="图片 5" descr="播仔素材库【1】01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20755" y="5188585"/>
            <a:ext cx="15621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步骤</a:t>
            </a:r>
            <a:r>
              <a:rPr lang="en-US" altLang="zh-CN">
                <a:sym typeface="+mn-ea"/>
              </a:rPr>
              <a:t>5</a:t>
            </a:r>
            <a:r>
              <a:rPr>
                <a:sym typeface="+mn-ea"/>
              </a:rPr>
              <a:t>：配置</a:t>
            </a:r>
            <a:r>
              <a:rPr lang="en-US" altLang="zh-CN">
                <a:sym typeface="+mn-ea"/>
              </a:rPr>
              <a:t>Hive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Hive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conf</a:t>
            </a:r>
            <a:r>
              <a:rPr lang="zh-CN" altLang="en-US">
                <a:sym typeface="+mn-ea"/>
              </a:rPr>
              <a:t>目录内，新建</a:t>
            </a:r>
            <a:r>
              <a:rPr lang="en-US" altLang="zh-CN">
                <a:sym typeface="+mn-ea"/>
              </a:rPr>
              <a:t>hive-site.xml</a:t>
            </a:r>
            <a:r>
              <a:rPr lang="zh-CN" altLang="en-US">
                <a:sym typeface="+mn-ea"/>
              </a:rPr>
              <a:t>文件，填入以下内容：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10565" y="2348865"/>
            <a:ext cx="4939665" cy="32327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11900" y="3011170"/>
            <a:ext cx="4378960" cy="1907540"/>
          </a:xfrm>
          <a:prstGeom prst="rect">
            <a:avLst/>
          </a:prstGeom>
        </p:spPr>
      </p:pic>
      <p:pic>
        <p:nvPicPr>
          <p:cNvPr id="6" name="图片 5" descr="播仔素材库【1】013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409680" y="5495290"/>
            <a:ext cx="1203960" cy="1203960"/>
          </a:xfrm>
          <a:prstGeom prst="rect">
            <a:avLst/>
          </a:prstGeom>
        </p:spPr>
      </p:pic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277460"/>
              </p:ext>
            </p:extLst>
          </p:nvPr>
        </p:nvGraphicFramePr>
        <p:xfrm>
          <a:off x="7950200" y="5302250"/>
          <a:ext cx="8636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8" imgW="863719" imgH="520609" progId="Package">
                  <p:embed/>
                </p:oleObj>
              </mc:Choice>
              <mc:Fallback>
                <p:oleObj name="包装程序外壳对象" showAsIcon="1" r:id="rId8" imgW="863719" imgH="520609" progId="Package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50200" y="5302250"/>
                        <a:ext cx="8636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6</a:t>
            </a:r>
            <a:r>
              <a:t>：初始化元数据库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支持，</a:t>
            </a:r>
            <a:r>
              <a:rPr lang="en-US" altLang="zh-CN" dirty="0"/>
              <a:t>Hive</a:t>
            </a:r>
            <a:r>
              <a:rPr lang="zh-CN" altLang="en-US" dirty="0"/>
              <a:t>的配置已经完成，现在在启动</a:t>
            </a:r>
            <a:r>
              <a:rPr lang="en-US" altLang="zh-CN" dirty="0"/>
              <a:t>Hive</a:t>
            </a:r>
            <a:r>
              <a:rPr lang="zh-CN" altLang="en-US" dirty="0"/>
              <a:t>前，需要先初始化</a:t>
            </a:r>
            <a:r>
              <a:rPr lang="en-US" altLang="zh-CN" dirty="0"/>
              <a:t>Hive</a:t>
            </a:r>
            <a:r>
              <a:rPr lang="zh-CN" altLang="en-US" dirty="0"/>
              <a:t>所需的元数据库。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MySQL</a:t>
            </a:r>
            <a:r>
              <a:rPr lang="zh-CN" altLang="en-US" dirty="0"/>
              <a:t>中新建数据库：</a:t>
            </a:r>
            <a:r>
              <a:rPr lang="en-US" altLang="zh-CN" dirty="0"/>
              <a:t>hive</a:t>
            </a:r>
          </a:p>
          <a:p>
            <a:pPr>
              <a:buFont typeface="Arial" panose="020B0604020202020204" pitchFamily="34" charset="0"/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CREATE DATABASE hive CHARSET UTF8;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执行元数据库初始化命令：</a:t>
            </a: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cd /export/server/hive</a:t>
            </a: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bin/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schematool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 -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initSchema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 -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dbType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mysql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 -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verbos</a:t>
            </a:r>
            <a:endParaRPr lang="en-US" altLang="zh-CN" dirty="0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>
              <a:buFont typeface="Arial" panose="020B0604020202020204" pitchFamily="34" charset="0"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#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初始化成功后，会在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MySQL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hive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库中新建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74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张元数据管理的表。</a:t>
            </a:r>
          </a:p>
        </p:txBody>
      </p:sp>
      <p:pic>
        <p:nvPicPr>
          <p:cNvPr id="5" name="图片 4" descr="播仔素材库【1】01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974070" y="5403850"/>
            <a:ext cx="1365885" cy="136588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7</a:t>
            </a:r>
            <a:r>
              <a:t>：启动</a:t>
            </a:r>
            <a:r>
              <a:rPr lang="en-US" altLang="zh-CN"/>
              <a:t>Hive</a:t>
            </a:r>
            <a:r>
              <a:t>（使用</a:t>
            </a:r>
            <a:r>
              <a:rPr lang="en-US" altLang="zh-CN"/>
              <a:t>Hadoop</a:t>
            </a:r>
            <a:r>
              <a:t>用户）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340768"/>
            <a:ext cx="10698800" cy="52840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确保</a:t>
            </a:r>
            <a:r>
              <a:rPr lang="en-US" altLang="zh-CN" dirty="0"/>
              <a:t>Hive</a:t>
            </a:r>
            <a:r>
              <a:rPr lang="zh-CN" altLang="en-US" dirty="0"/>
              <a:t>文件夹所属为</a:t>
            </a:r>
            <a:r>
              <a:rPr lang="en-US" altLang="zh-CN" dirty="0" err="1"/>
              <a:t>hadoop</a:t>
            </a:r>
            <a:r>
              <a:rPr lang="zh-CN" altLang="en-US" dirty="0"/>
              <a:t>用户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创建一个</a:t>
            </a:r>
            <a:r>
              <a:rPr lang="en-US" altLang="zh-CN" dirty="0"/>
              <a:t>hive</a:t>
            </a:r>
            <a:r>
              <a:rPr lang="zh-CN" altLang="en-US" dirty="0"/>
              <a:t>的日志文件夹：</a:t>
            </a:r>
            <a:r>
              <a:rPr lang="en-US" altLang="zh-CN" dirty="0"/>
              <a:t> </a:t>
            </a:r>
          </a:p>
          <a:p>
            <a:pPr>
              <a:buFont typeface="Arial" panose="020B0604020202020204" pitchFamily="34" charset="0"/>
            </a:pP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mkdir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/export/server/hive/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logs</a:t>
            </a:r>
            <a:r>
              <a:rPr lang="en-US" altLang="zh-CN" dirty="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                   </a:t>
            </a:r>
            <a:r>
              <a:rPr lang="en-US" altLang="zh-CN" dirty="0" err="1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mapred</a:t>
            </a:r>
            <a:r>
              <a:rPr lang="en-US" altLang="zh-CN" dirty="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 --daemon start </a:t>
            </a:r>
            <a:r>
              <a:rPr lang="en-US" altLang="zh-CN" dirty="0" err="1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historyserver</a:t>
            </a:r>
            <a:r>
              <a:rPr lang="en-US" altLang="zh-CN" dirty="0"/>
              <a:t> 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启动元数据管理服务（必须启动，否则无法工作）</a:t>
            </a:r>
            <a:r>
              <a:rPr lang="en-US" altLang="zh-CN" dirty="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zh-CN" altLang="en-US" dirty="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先</a:t>
            </a:r>
            <a:r>
              <a:rPr lang="en-US" altLang="zh-CN" sz="1600" dirty="0">
                <a:latin typeface="Source Code Pro" panose="020B0309030403020204" charset="0"/>
                <a:cs typeface="Source Code Pro" panose="020B0309030403020204" charset="0"/>
              </a:rPr>
              <a:t>start-dfs.sh</a:t>
            </a:r>
            <a:r>
              <a:rPr lang="zh-CN" altLang="en-US" sz="1600" dirty="0">
                <a:latin typeface="Source Code Pro" panose="020B0309030403020204" charset="0"/>
                <a:cs typeface="Source Code Pro" panose="020B0309030403020204" charset="0"/>
              </a:rPr>
              <a:t>、</a:t>
            </a:r>
            <a:r>
              <a:rPr lang="en-US" altLang="zh-CN" dirty="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start-yarn.sh </a:t>
            </a:r>
            <a:r>
              <a:rPr lang="zh-CN" altLang="en-US" dirty="0">
                <a:solidFill>
                  <a:schemeClr val="accent6"/>
                </a:solidFill>
                <a:latin typeface="Consolas" panose="020B0609020204030204" charset="0"/>
                <a:cs typeface="Consolas" panose="020B0609020204030204" charset="0"/>
              </a:rPr>
              <a:t>再</a:t>
            </a:r>
            <a:r>
              <a:rPr lang="zh-CN" altLang="en-US" dirty="0">
                <a:solidFill>
                  <a:srgbClr val="FF0000"/>
                </a:solidFill>
              </a:rPr>
              <a:t>到</a:t>
            </a:r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文件夹下操作</a:t>
            </a:r>
          </a:p>
          <a:p>
            <a:pPr algn="l"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前台启动：bin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/hive --service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metastore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</a:p>
          <a:p>
            <a:pPr algn="l"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后台启动：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nohup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bin/hive --service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metastore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 &gt;&gt; logs/metastore.log 2&gt;&amp;1 &amp;</a:t>
            </a:r>
          </a:p>
          <a:p>
            <a:pPr algn="l">
              <a:buClrTx/>
              <a:buSzTx/>
              <a:buFont typeface="Arial" panose="020B0604020202020204" pitchFamily="34" charset="0"/>
              <a:buNone/>
            </a:pPr>
            <a:r>
              <a:rPr lang="en-US" altLang="zh-CN" dirty="0" err="1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Jps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有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runjar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说明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meta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在跑</a:t>
            </a:r>
            <a:endParaRPr lang="en-US" altLang="zh-CN" dirty="0">
              <a:solidFill>
                <a:srgbClr val="FF0000"/>
              </a:solidFill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启动客户端，二选一（当前先选择</a:t>
            </a:r>
            <a:r>
              <a:rPr lang="en-US" altLang="zh-CN" dirty="0"/>
              <a:t>Hive Shell</a:t>
            </a:r>
            <a:r>
              <a:rPr lang="zh-CN" altLang="en-US" dirty="0"/>
              <a:t>方式）</a:t>
            </a: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Hive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Shell方式（可以直接写SQL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）：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charset="0"/>
                <a:cs typeface="Consolas" panose="020B0609020204030204" charset="0"/>
              </a:rPr>
              <a:t>bin/hive</a:t>
            </a: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Hive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ThriftServer方式（不可直接写SQL，需要外部客户端链接使用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）： 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charset="0"/>
                <a:cs typeface="Consolas" panose="020B0609020204030204" charset="0"/>
              </a:rPr>
              <a:t>bin/hive --service hiveserver2</a:t>
            </a: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zh-CN" sz="1600" dirty="0">
                <a:solidFill>
                  <a:srgbClr val="FF0000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  <a:sym typeface="+mn-ea"/>
              </a:rPr>
              <a:t>nohup bin/hive --service </a:t>
            </a:r>
            <a:r>
              <a:rPr lang="en-US" altLang="zh-CN" sz="1600" dirty="0">
                <a:solidFill>
                  <a:srgbClr val="FF0000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  <a:sym typeface="+mn-ea"/>
              </a:rPr>
              <a:t>hiveserver2 &gt;&gt; logs/hiveserver2.log 2&gt;&amp;1 </a:t>
            </a:r>
            <a:r>
              <a:rPr lang="zh-CN" altLang="zh-CN" sz="1600" dirty="0">
                <a:solidFill>
                  <a:srgbClr val="FF0000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  <a:sym typeface="+mn-ea"/>
              </a:rPr>
              <a:t>&amp;</a:t>
            </a:r>
            <a:endParaRPr lang="en-US" altLang="zh-CN" dirty="0">
              <a:solidFill>
                <a:srgbClr val="FF0000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pic>
        <p:nvPicPr>
          <p:cNvPr id="8" name="图片 7" descr="播仔素材库【1】015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621010" y="4903470"/>
            <a:ext cx="1777365" cy="17773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</a:t>
            </a:r>
            <a:r>
              <a:rPr lang="en-US" altLang="zh-CN"/>
              <a:t>SQL</a:t>
            </a:r>
            <a:r>
              <a:t>计算</a:t>
            </a:r>
          </a:p>
        </p:txBody>
      </p:sp>
      <p:sp>
        <p:nvSpPr>
          <p:cNvPr id="4" name="矩形 3"/>
          <p:cNvSpPr/>
          <p:nvPr/>
        </p:nvSpPr>
        <p:spPr>
          <a:xfrm>
            <a:off x="3324225" y="4509135"/>
            <a:ext cx="5472430" cy="1151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数据的统计分析</a:t>
            </a:r>
          </a:p>
        </p:txBody>
      </p:sp>
      <p:pic>
        <p:nvPicPr>
          <p:cNvPr id="9" name="图片 8" descr="java-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785" y="2564765"/>
            <a:ext cx="2244725" cy="1166495"/>
          </a:xfrm>
          <a:prstGeom prst="rect">
            <a:avLst/>
          </a:prstGeom>
        </p:spPr>
      </p:pic>
      <p:pic>
        <p:nvPicPr>
          <p:cNvPr id="11" name="图片 10" descr="Python LOGO"/>
          <p:cNvPicPr>
            <a:picLocks noChangeAspect="1"/>
          </p:cNvPicPr>
          <p:nvPr/>
        </p:nvPicPr>
        <p:blipFill>
          <a:blip r:embed="rId3"/>
          <a:srcRect l="23104" t="32199" r="26662" b="43751"/>
          <a:stretch>
            <a:fillRect/>
          </a:stretch>
        </p:blipFill>
        <p:spPr>
          <a:xfrm>
            <a:off x="3575685" y="3789045"/>
            <a:ext cx="1787525" cy="481330"/>
          </a:xfrm>
          <a:prstGeom prst="rect">
            <a:avLst/>
          </a:prstGeom>
        </p:spPr>
      </p:pic>
      <p:pic>
        <p:nvPicPr>
          <p:cNvPr id="12" name="图片 11" descr="sql-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480" y="2853055"/>
            <a:ext cx="1482725" cy="148272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284220" y="2564765"/>
            <a:ext cx="2811780" cy="363029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编程语言</a:t>
            </a:r>
          </a:p>
        </p:txBody>
      </p:sp>
      <p:sp>
        <p:nvSpPr>
          <p:cNvPr id="14" name="矩形 13"/>
          <p:cNvSpPr/>
          <p:nvPr/>
        </p:nvSpPr>
        <p:spPr>
          <a:xfrm>
            <a:off x="6168390" y="2564765"/>
            <a:ext cx="2694940" cy="363029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</a:p>
        </p:txBody>
      </p:sp>
      <p:pic>
        <p:nvPicPr>
          <p:cNvPr id="3" name="图片 2" descr="播仔素材库【1】01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0050" y="4869180"/>
            <a:ext cx="1797685" cy="179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266190"/>
            <a:ext cx="6822440" cy="4728845"/>
          </a:xfrm>
        </p:spPr>
        <p:txBody>
          <a:bodyPr/>
          <a:lstStyle/>
          <a:p>
            <a:pPr marL="0" indent="0">
              <a:buNone/>
            </a:pPr>
            <a:r>
              <a:rPr lang="zh-CN"/>
              <a:t>部署</a:t>
            </a:r>
            <a:r>
              <a:rPr lang="en-US" altLang="zh-CN"/>
              <a:t>Hive</a:t>
            </a:r>
            <a:r>
              <a:rPr lang="zh-CN" altLang="en-US"/>
              <a:t>的主要流程：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部署</a:t>
            </a:r>
            <a:r>
              <a:rPr lang="en-US" altLang="zh-CN" sz="1400"/>
              <a:t>MySQL</a:t>
            </a:r>
            <a:r>
              <a:rPr lang="zh-CN" altLang="en-US" sz="1400"/>
              <a:t>数据库，并配置</a:t>
            </a:r>
            <a:r>
              <a:rPr lang="en-US" altLang="zh-CN" sz="1400"/>
              <a:t>root</a:t>
            </a:r>
            <a:r>
              <a:rPr lang="zh-CN" altLang="en-US" sz="1400"/>
              <a:t>账户密码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下载</a:t>
            </a:r>
            <a:r>
              <a:rPr lang="en-US" altLang="zh-CN" sz="1400"/>
              <a:t>Hive</a:t>
            </a:r>
            <a:r>
              <a:rPr lang="zh-CN" altLang="en-US" sz="1400"/>
              <a:t>上传并解压和设置软链接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下载</a:t>
            </a:r>
            <a:r>
              <a:rPr lang="en-US" altLang="zh-CN" sz="1400"/>
              <a:t>MySQL </a:t>
            </a:r>
            <a:r>
              <a:rPr lang="zh-CN" altLang="en-US" sz="1400"/>
              <a:t>驱动</a:t>
            </a:r>
            <a:r>
              <a:rPr lang="en-US" altLang="zh-CN" sz="1400"/>
              <a:t>jar</a:t>
            </a:r>
            <a:r>
              <a:rPr lang="zh-CN" altLang="en-US" sz="1400"/>
              <a:t>包放入</a:t>
            </a:r>
            <a:r>
              <a:rPr lang="en-US" altLang="zh-CN" sz="1400"/>
              <a:t>Hive</a:t>
            </a:r>
            <a:r>
              <a:rPr lang="zh-CN" altLang="en-US" sz="1400"/>
              <a:t>的</a:t>
            </a:r>
            <a:r>
              <a:rPr lang="en-US" altLang="zh-CN" sz="1400"/>
              <a:t>lib</a:t>
            </a:r>
            <a:r>
              <a:rPr lang="zh-CN" altLang="en-US" sz="1400"/>
              <a:t>目录内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修改配置文件（</a:t>
            </a:r>
            <a:r>
              <a:rPr lang="en-US" altLang="zh-CN" sz="1400"/>
              <a:t>hive-env.sh</a:t>
            </a:r>
            <a:r>
              <a:rPr lang="zh-CN" altLang="en-US" sz="1400"/>
              <a:t>和</a:t>
            </a:r>
            <a:r>
              <a:rPr lang="en-US" altLang="zh-CN" sz="1400"/>
              <a:t>hive-site.xml</a:t>
            </a:r>
            <a:r>
              <a:rPr lang="zh-CN" altLang="en-US" sz="1400"/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初始化元数据库（</a:t>
            </a:r>
            <a:r>
              <a:rPr lang="en-US" altLang="zh-CN" sz="1400"/>
              <a:t>bin/schematool -initSchema -dbType mysql -verbos</a:t>
            </a:r>
            <a:r>
              <a:rPr lang="zh-CN" altLang="en-US" sz="1400"/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启动</a:t>
            </a:r>
            <a:r>
              <a:rPr lang="en-US" altLang="zh-CN" sz="1400"/>
              <a:t>hive</a:t>
            </a:r>
            <a:r>
              <a:rPr lang="zh-CN" altLang="en-US" sz="1400"/>
              <a:t>的</a:t>
            </a:r>
            <a:r>
              <a:rPr lang="en-US" altLang="zh-CN" sz="1400"/>
              <a:t>metastore</a:t>
            </a:r>
            <a:r>
              <a:rPr lang="zh-CN" altLang="en-US" sz="1400"/>
              <a:t>服务：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前台启动：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bin/hive --service metastore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后台启动：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nohup bin/hive --service metastore &gt;&gt; logs/metastore.log 2&gt;&amp;1 &amp;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1395"/>
              <a:t>启动</a:t>
            </a:r>
            <a:r>
              <a:rPr lang="en-US" altLang="zh-CN" sz="1395"/>
              <a:t>hive</a:t>
            </a:r>
            <a:r>
              <a:rPr lang="zh-CN" altLang="en-US" sz="1395"/>
              <a:t>命令行：</a:t>
            </a:r>
            <a:r>
              <a:rPr lang="en-US" altLang="zh-CN" sz="1395"/>
              <a:t>bin/hive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Hive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dirty="0"/>
              <a:t>模拟实现Hive功能</a:t>
            </a:r>
          </a:p>
          <a:p>
            <a:pPr algn="l"/>
            <a:r>
              <a:rPr lang="en-US" altLang="zh-CN" dirty="0"/>
              <a:t>Hive基础架构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部署</a:t>
            </a:r>
          </a:p>
          <a:p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  <a:p>
            <a:r>
              <a:rPr lang="en-US" altLang="zh-CN" dirty="0"/>
              <a:t>Hive</a:t>
            </a:r>
            <a:r>
              <a:rPr lang="zh-CN" altLang="en-US" dirty="0"/>
              <a:t>客户端</a:t>
            </a:r>
          </a:p>
        </p:txBody>
      </p:sp>
      <p:pic>
        <p:nvPicPr>
          <p:cNvPr id="3" name="图形 2" descr="303b32313537333932333bbcfdcdb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05611" y="3224176"/>
            <a:ext cx="410210" cy="410210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>
            <a:off x="7535545" y="3068955"/>
            <a:ext cx="432435" cy="736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40370" y="2852420"/>
            <a:ext cx="26752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VMware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虚拟机部署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040370" y="3248660"/>
            <a:ext cx="26752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阿里云部署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40370" y="3644900"/>
            <a:ext cx="26752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UCloud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云部署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404495"/>
            <a:ext cx="6298565" cy="4722495"/>
          </a:xfrm>
        </p:spPr>
        <p:txBody>
          <a:bodyPr/>
          <a:lstStyle/>
          <a:p>
            <a:r>
              <a:rPr lang="zh-CN" sz="1600" dirty="0">
                <a:solidFill>
                  <a:srgbClr val="FF0000"/>
                </a:solidFill>
              </a:rPr>
              <a:t>在阿里云中创建</a:t>
            </a:r>
            <a:r>
              <a:rPr lang="en-US" altLang="zh-CN" sz="1600" dirty="0">
                <a:solidFill>
                  <a:srgbClr val="FF0000"/>
                </a:solidFill>
              </a:rPr>
              <a:t>RDS</a:t>
            </a:r>
            <a:r>
              <a:rPr lang="zh-CN" altLang="en-US" sz="1600" dirty="0">
                <a:solidFill>
                  <a:srgbClr val="FF0000"/>
                </a:solidFill>
              </a:rPr>
              <a:t>作为</a:t>
            </a:r>
            <a:r>
              <a:rPr lang="en-US" altLang="zh-CN" sz="1600" dirty="0">
                <a:solidFill>
                  <a:srgbClr val="FF0000"/>
                </a:solidFill>
              </a:rPr>
              <a:t>Hive</a:t>
            </a:r>
            <a:r>
              <a:rPr lang="zh-CN" altLang="en-US" sz="1600" dirty="0">
                <a:solidFill>
                  <a:srgbClr val="FF0000"/>
                </a:solidFill>
              </a:rPr>
              <a:t>的元数据存储数据库</a:t>
            </a:r>
            <a:endParaRPr lang="zh-CN" sz="1600" dirty="0">
              <a:solidFill>
                <a:srgbClr val="FF0000"/>
              </a:solidFill>
            </a:endParaRPr>
          </a:p>
          <a:p>
            <a:r>
              <a:rPr lang="zh-CN" sz="1600" dirty="0">
                <a:solidFill>
                  <a:srgbClr val="FF0000"/>
                </a:solidFill>
              </a:rPr>
              <a:t>在阿里云</a:t>
            </a:r>
            <a:r>
              <a:rPr lang="zh-CN" altLang="en-US" sz="1600" dirty="0">
                <a:solidFill>
                  <a:srgbClr val="FF0000"/>
                </a:solidFill>
              </a:rPr>
              <a:t>中，</a:t>
            </a:r>
            <a:r>
              <a:rPr lang="zh-CN" sz="1600" dirty="0">
                <a:solidFill>
                  <a:srgbClr val="FF0000"/>
                </a:solidFill>
              </a:rPr>
              <a:t>完成</a:t>
            </a:r>
            <a:r>
              <a:rPr lang="en-US" altLang="zh-CN" sz="1600" dirty="0">
                <a:solidFill>
                  <a:srgbClr val="FF0000"/>
                </a:solidFill>
              </a:rPr>
              <a:t>Hive</a:t>
            </a:r>
            <a:r>
              <a:rPr lang="zh-CN" altLang="en-US" sz="1600" dirty="0">
                <a:solidFill>
                  <a:srgbClr val="FF0000"/>
                </a:solidFill>
              </a:rPr>
              <a:t>的安装部署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规划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云平台上均有提供</a:t>
            </a:r>
            <a:r>
              <a:rPr lang="en-US" altLang="zh-CN"/>
              <a:t>RDS</a:t>
            </a:r>
            <a:r>
              <a:rPr lang="zh-CN" altLang="en-US"/>
              <a:t>服务（Relational Database Service，关系型数据库服务），即云上的数据库。</a:t>
            </a:r>
          </a:p>
          <a:p>
            <a:r>
              <a:rPr lang="zh-CN" altLang="en-US"/>
              <a:t>借助云平台我们无需手动搭建</a:t>
            </a:r>
            <a:r>
              <a:rPr lang="en-US" altLang="zh-CN"/>
              <a:t>MySQL</a:t>
            </a:r>
            <a:r>
              <a:rPr lang="zh-CN" altLang="en-US"/>
              <a:t>服务，只需要简单的购买</a:t>
            </a:r>
            <a:r>
              <a:rPr lang="en-US" altLang="zh-CN"/>
              <a:t>RDS</a:t>
            </a:r>
            <a:r>
              <a:rPr lang="zh-CN" altLang="en-US"/>
              <a:t>即可（需付费）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PS</a:t>
            </a:r>
            <a:r>
              <a:rPr lang="zh-CN" altLang="en-US"/>
              <a:t>：</a:t>
            </a:r>
            <a:r>
              <a:rPr lang="en-US" altLang="zh-CN"/>
              <a:t>RDS</a:t>
            </a:r>
            <a:r>
              <a:rPr lang="zh-CN" altLang="en-US"/>
              <a:t>需要额外付费，如不愿付费可以参考上一个视频中，在服务器中自行安装</a:t>
            </a:r>
            <a:r>
              <a:rPr lang="en-US" altLang="zh-CN"/>
              <a:t>MySQL</a:t>
            </a:r>
            <a:r>
              <a:rPr lang="zh-CN" altLang="en-US"/>
              <a:t>数据库。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271270" y="2924810"/>
          <a:ext cx="85331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6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6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服务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机器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Hive</a:t>
                      </a:r>
                      <a:r>
                        <a:rPr lang="zh-CN" altLang="en-US"/>
                        <a:t>本体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部署在</a:t>
                      </a:r>
                      <a:r>
                        <a:rPr lang="en-US" altLang="zh-CN"/>
                        <a:t>node1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MySQL</a:t>
                      </a:r>
                      <a:r>
                        <a:rPr lang="zh-CN" altLang="en-US"/>
                        <a:t>数据库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/>
                        <a:t>选择</a:t>
                      </a:r>
                      <a:r>
                        <a:rPr lang="en-US" altLang="zh-CN"/>
                        <a:t>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图片 4" descr="01 (150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24845" y="4972685"/>
            <a:ext cx="1602105" cy="160210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创建</a:t>
            </a:r>
            <a:r>
              <a:rPr lang="en-US" altLang="zh-CN"/>
              <a:t>RDS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找到</a:t>
            </a:r>
            <a:r>
              <a:rPr lang="en-US" altLang="zh-CN"/>
              <a:t>RDS</a:t>
            </a:r>
            <a:r>
              <a:rPr lang="zh-CN" altLang="en-US"/>
              <a:t>服务，创建一个</a:t>
            </a:r>
            <a:r>
              <a:rPr lang="en-US" altLang="zh-CN"/>
              <a:t>RDS</a:t>
            </a:r>
            <a:r>
              <a:rPr lang="zh-CN" altLang="en-US"/>
              <a:t>实例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67080" y="2204720"/>
            <a:ext cx="2320290" cy="3992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935730" y="3140710"/>
            <a:ext cx="7124700" cy="2028825"/>
          </a:xfrm>
          <a:prstGeom prst="rect">
            <a:avLst/>
          </a:prstGeom>
        </p:spPr>
      </p:pic>
      <p:pic>
        <p:nvPicPr>
          <p:cNvPr id="8" name="图片 7" descr="播仔素材库【1】015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621010" y="4903470"/>
            <a:ext cx="1777365" cy="177736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创建</a:t>
            </a:r>
            <a:r>
              <a:rPr lang="en-US" altLang="zh-CN">
                <a:sym typeface="+mn-ea"/>
              </a:rPr>
              <a:t>RDS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配置基本属性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7080" y="2060575"/>
            <a:ext cx="7828915" cy="4585335"/>
          </a:xfrm>
          <a:prstGeom prst="rect">
            <a:avLst/>
          </a:prstGeom>
        </p:spPr>
      </p:pic>
      <p:pic>
        <p:nvPicPr>
          <p:cNvPr id="6" name="图片 5" descr="播仔素材库【1】01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895965" y="5130165"/>
            <a:ext cx="1492885" cy="149288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创建</a:t>
            </a:r>
            <a:r>
              <a:rPr lang="en-US" altLang="zh-CN">
                <a:sym typeface="+mn-ea"/>
              </a:rPr>
              <a:t>RDS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配置基本属性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0565" y="2277110"/>
            <a:ext cx="6583680" cy="3782695"/>
          </a:xfrm>
          <a:prstGeom prst="rect">
            <a:avLst/>
          </a:prstGeom>
        </p:spPr>
      </p:pic>
      <p:pic>
        <p:nvPicPr>
          <p:cNvPr id="5" name="图片 4" descr="01 (150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824845" y="4972685"/>
            <a:ext cx="1602105" cy="160210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创建</a:t>
            </a:r>
            <a:r>
              <a:rPr lang="en-US" altLang="zh-CN">
                <a:sym typeface="+mn-ea"/>
              </a:rPr>
              <a:t>RDS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配置基本属性</a:t>
            </a:r>
          </a:p>
        </p:txBody>
      </p:sp>
      <p:pic>
        <p:nvPicPr>
          <p:cNvPr id="7" name="图片 6" descr="播仔素材库【1】03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21010" y="5071110"/>
            <a:ext cx="1570990" cy="15709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67080" y="2277110"/>
            <a:ext cx="9357995" cy="41484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创建RDS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确认订单信息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7080" y="2204720"/>
            <a:ext cx="8984615" cy="4269740"/>
          </a:xfrm>
          <a:prstGeom prst="rect">
            <a:avLst/>
          </a:prstGeom>
        </p:spPr>
      </p:pic>
      <p:pic>
        <p:nvPicPr>
          <p:cNvPr id="5" name="图片 4" descr="播仔素材库【1】03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863580" y="4982210"/>
            <a:ext cx="1630680" cy="16306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创建RDS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等待约</a:t>
            </a:r>
            <a:r>
              <a:rPr lang="en-US" altLang="zh-CN"/>
              <a:t>5</a:t>
            </a:r>
            <a:r>
              <a:rPr lang="zh-CN" altLang="en-US"/>
              <a:t>分钟左右即可</a:t>
            </a:r>
            <a:r>
              <a:rPr lang="zh-CN" altLang="en-US">
                <a:sym typeface="+mn-ea"/>
              </a:rPr>
              <a:t>完成创建。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91305" y="2132965"/>
            <a:ext cx="4010025" cy="2724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67080" y="4857115"/>
            <a:ext cx="10708640" cy="10756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</a:t>
            </a:r>
            <a:r>
              <a:rPr lang="en-US" altLang="zh-CN"/>
              <a:t>SQL</a:t>
            </a:r>
            <a:r>
              <a:t>计算</a:t>
            </a:r>
          </a:p>
        </p:txBody>
      </p:sp>
      <p:sp>
        <p:nvSpPr>
          <p:cNvPr id="4" name="矩形 3"/>
          <p:cNvSpPr/>
          <p:nvPr/>
        </p:nvSpPr>
        <p:spPr>
          <a:xfrm>
            <a:off x="675005" y="4077335"/>
            <a:ext cx="5472430" cy="1151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ym typeface="+mn-ea"/>
              </a:rPr>
              <a:t>数据的统计分析</a:t>
            </a:r>
            <a:endParaRPr lang="zh-CN" altLang="en-US"/>
          </a:p>
        </p:txBody>
      </p:sp>
      <p:pic>
        <p:nvPicPr>
          <p:cNvPr id="9" name="图片 8" descr="java-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2132965"/>
            <a:ext cx="2244725" cy="1166495"/>
          </a:xfrm>
          <a:prstGeom prst="rect">
            <a:avLst/>
          </a:prstGeom>
        </p:spPr>
      </p:pic>
      <p:pic>
        <p:nvPicPr>
          <p:cNvPr id="11" name="图片 10" descr="Python LOGO"/>
          <p:cNvPicPr>
            <a:picLocks noChangeAspect="1"/>
          </p:cNvPicPr>
          <p:nvPr/>
        </p:nvPicPr>
        <p:blipFill>
          <a:blip r:embed="rId4"/>
          <a:srcRect l="23104" t="32199" r="26662" b="43751"/>
          <a:stretch>
            <a:fillRect/>
          </a:stretch>
        </p:blipFill>
        <p:spPr>
          <a:xfrm>
            <a:off x="926465" y="3357245"/>
            <a:ext cx="1787525" cy="481330"/>
          </a:xfrm>
          <a:prstGeom prst="rect">
            <a:avLst/>
          </a:prstGeom>
        </p:spPr>
      </p:pic>
      <p:pic>
        <p:nvPicPr>
          <p:cNvPr id="12" name="图片 11" descr="sql-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260" y="2421255"/>
            <a:ext cx="1482725" cy="148272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35000" y="2132965"/>
            <a:ext cx="2811780" cy="363029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编程语言</a:t>
            </a:r>
          </a:p>
        </p:txBody>
      </p:sp>
      <p:sp>
        <p:nvSpPr>
          <p:cNvPr id="14" name="矩形 13"/>
          <p:cNvSpPr/>
          <p:nvPr/>
        </p:nvSpPr>
        <p:spPr>
          <a:xfrm>
            <a:off x="3519170" y="2132965"/>
            <a:ext cx="2694940" cy="363029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311900" y="3357245"/>
            <a:ext cx="566229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对数据进行统计分析，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是目前最为方便的编程工具。</a:t>
            </a:r>
          </a:p>
          <a:p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大数据体系中充斥着非常多的统计分析场景</a:t>
            </a:r>
          </a:p>
          <a:p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所以，使用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去处理数据，在大数据中也是有极大的需求的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pic>
        <p:nvPicPr>
          <p:cNvPr id="5" name="图片 4" descr="01 (50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732770" y="4912360"/>
            <a:ext cx="1744980" cy="1744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配置</a:t>
            </a:r>
            <a:r>
              <a:rPr lang="en-US" altLang="zh-CN"/>
              <a:t>Hive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完成</a:t>
            </a:r>
            <a:r>
              <a:rPr lang="en-US" altLang="zh-CN"/>
              <a:t>MySQL</a:t>
            </a:r>
            <a:r>
              <a:rPr lang="zh-CN" altLang="en-US"/>
              <a:t>的</a:t>
            </a:r>
            <a:r>
              <a:rPr lang="en-US" altLang="zh-CN"/>
              <a:t>RDS</a:t>
            </a:r>
            <a:r>
              <a:rPr lang="zh-CN" altLang="en-US"/>
              <a:t>创建后即可配置</a:t>
            </a:r>
            <a:r>
              <a:rPr lang="en-US" altLang="zh-CN"/>
              <a:t>Hive</a:t>
            </a:r>
          </a:p>
          <a:p>
            <a:r>
              <a:rPr lang="zh-CN" altLang="en-US"/>
              <a:t>详细的配置过程略，和在</a:t>
            </a:r>
            <a:r>
              <a:rPr lang="en-US" altLang="zh-CN"/>
              <a:t>VMware</a:t>
            </a:r>
            <a:r>
              <a:rPr lang="zh-CN" altLang="en-US"/>
              <a:t>虚拟机中的步骤完全一致。</a:t>
            </a:r>
          </a:p>
          <a:p>
            <a:r>
              <a:rPr lang="zh-CN" altLang="en-US">
                <a:solidFill>
                  <a:srgbClr val="FF0000"/>
                </a:solidFill>
              </a:rPr>
              <a:t>需要注意的是，在</a:t>
            </a:r>
            <a:r>
              <a:rPr lang="en-US" altLang="zh-CN">
                <a:solidFill>
                  <a:srgbClr val="FF0000"/>
                </a:solidFill>
              </a:rPr>
              <a:t>hive-site.xml</a:t>
            </a:r>
            <a:r>
              <a:rPr lang="zh-CN" altLang="en-US">
                <a:solidFill>
                  <a:srgbClr val="FF0000"/>
                </a:solidFill>
              </a:rPr>
              <a:t>中配置</a:t>
            </a:r>
            <a:r>
              <a:rPr lang="en-US" altLang="zh-CN">
                <a:solidFill>
                  <a:srgbClr val="FF0000"/>
                </a:solidFill>
              </a:rPr>
              <a:t>MySQL</a:t>
            </a:r>
            <a:r>
              <a:rPr lang="zh-CN" altLang="en-US">
                <a:solidFill>
                  <a:srgbClr val="FF0000"/>
                </a:solidFill>
              </a:rPr>
              <a:t>链接地址和账户密码的时候，要和</a:t>
            </a:r>
            <a:r>
              <a:rPr lang="en-US" altLang="zh-CN">
                <a:solidFill>
                  <a:srgbClr val="FF0000"/>
                </a:solidFill>
              </a:rPr>
              <a:t>RDS</a:t>
            </a:r>
            <a:r>
              <a:rPr lang="zh-CN" altLang="en-US">
                <a:solidFill>
                  <a:srgbClr val="FF0000"/>
                </a:solidFill>
              </a:rPr>
              <a:t>的信息一致。</a:t>
            </a:r>
          </a:p>
          <a:p>
            <a:r>
              <a:rPr lang="zh-CN" altLang="en-US">
                <a:solidFill>
                  <a:srgbClr val="FF0000"/>
                </a:solidFill>
              </a:rPr>
              <a:t>如下图，在实例详情中查看内网连接地址：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7080" y="3644900"/>
            <a:ext cx="6719570" cy="22320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Hive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dirty="0"/>
              <a:t>模拟实现Hive功能</a:t>
            </a:r>
          </a:p>
          <a:p>
            <a:pPr algn="l"/>
            <a:r>
              <a:rPr lang="en-US" altLang="zh-CN" dirty="0"/>
              <a:t>Hive基础架构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部署</a:t>
            </a:r>
          </a:p>
          <a:p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初体验</a:t>
            </a:r>
            <a:endParaRPr lang="en-US" altLang="zh-CN" dirty="0"/>
          </a:p>
          <a:p>
            <a:r>
              <a:rPr lang="en-US" altLang="zh-CN" dirty="0"/>
              <a:t>Hive</a:t>
            </a:r>
            <a:r>
              <a:rPr lang="zh-CN" altLang="en-US" dirty="0"/>
              <a:t>客户端</a:t>
            </a:r>
          </a:p>
        </p:txBody>
      </p:sp>
      <p:pic>
        <p:nvPicPr>
          <p:cNvPr id="3" name="图形 2" descr="303b32313537333932333bbcfdcdb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05611" y="3224176"/>
            <a:ext cx="410210" cy="410210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>
            <a:off x="7535545" y="3068955"/>
            <a:ext cx="432435" cy="736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40370" y="2852420"/>
            <a:ext cx="26752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VMware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虚拟机部署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040370" y="3248660"/>
            <a:ext cx="26752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阿里云部署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40370" y="3644900"/>
            <a:ext cx="26752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UCloud</a:t>
            </a:r>
            <a:r>
              <a:rPr lang="zh-CN" altLang="en-US" sz="160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云部署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404495"/>
            <a:ext cx="6298565" cy="4722495"/>
          </a:xfrm>
        </p:spPr>
        <p:txBody>
          <a:bodyPr/>
          <a:lstStyle/>
          <a:p>
            <a:r>
              <a:rPr lang="zh-CN" sz="1600" dirty="0">
                <a:solidFill>
                  <a:srgbClr val="FF0000"/>
                </a:solidFill>
              </a:rPr>
              <a:t>在</a:t>
            </a:r>
            <a:r>
              <a:rPr lang="en-US" altLang="zh-CN" sz="1600" dirty="0">
                <a:solidFill>
                  <a:srgbClr val="FF0000"/>
                </a:solidFill>
              </a:rPr>
              <a:t>UCloud</a:t>
            </a:r>
            <a:r>
              <a:rPr lang="zh-CN" altLang="en-US" sz="1600" dirty="0">
                <a:solidFill>
                  <a:srgbClr val="FF0000"/>
                </a:solidFill>
              </a:rPr>
              <a:t>云</a:t>
            </a:r>
            <a:r>
              <a:rPr lang="zh-CN" sz="1600" dirty="0">
                <a:solidFill>
                  <a:srgbClr val="FF0000"/>
                </a:solidFill>
              </a:rPr>
              <a:t>中创建</a:t>
            </a:r>
            <a:r>
              <a:rPr lang="en-US" altLang="zh-CN" sz="1600" dirty="0">
                <a:solidFill>
                  <a:srgbClr val="FF0000"/>
                </a:solidFill>
              </a:rPr>
              <a:t>UDB</a:t>
            </a:r>
            <a:r>
              <a:rPr lang="zh-CN" altLang="en-US" sz="1600" dirty="0">
                <a:solidFill>
                  <a:srgbClr val="FF0000"/>
                </a:solidFill>
              </a:rPr>
              <a:t>作为</a:t>
            </a:r>
            <a:r>
              <a:rPr lang="en-US" altLang="zh-CN" sz="1600" dirty="0">
                <a:solidFill>
                  <a:srgbClr val="FF0000"/>
                </a:solidFill>
              </a:rPr>
              <a:t>Hive</a:t>
            </a:r>
            <a:r>
              <a:rPr lang="zh-CN" altLang="en-US" sz="1600" dirty="0">
                <a:solidFill>
                  <a:srgbClr val="FF0000"/>
                </a:solidFill>
              </a:rPr>
              <a:t>的元数据存储数据库</a:t>
            </a:r>
            <a:endParaRPr lang="zh-CN" sz="1600" dirty="0">
              <a:solidFill>
                <a:srgbClr val="FF0000"/>
              </a:solidFill>
            </a:endParaRPr>
          </a:p>
          <a:p>
            <a:r>
              <a:rPr lang="zh-CN" sz="1600" dirty="0">
                <a:solidFill>
                  <a:srgbClr val="FF0000"/>
                </a:solidFill>
              </a:rPr>
              <a:t>在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UCloud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云</a:t>
            </a:r>
            <a:r>
              <a:rPr lang="zh-CN" altLang="en-US" sz="1600" dirty="0">
                <a:solidFill>
                  <a:srgbClr val="FF0000"/>
                </a:solidFill>
              </a:rPr>
              <a:t>中，</a:t>
            </a:r>
            <a:r>
              <a:rPr lang="zh-CN" sz="1600" dirty="0">
                <a:solidFill>
                  <a:srgbClr val="FF0000"/>
                </a:solidFill>
              </a:rPr>
              <a:t>完成</a:t>
            </a:r>
            <a:r>
              <a:rPr lang="en-US" altLang="zh-CN" sz="1600" dirty="0">
                <a:solidFill>
                  <a:srgbClr val="FF0000"/>
                </a:solidFill>
              </a:rPr>
              <a:t>Hive</a:t>
            </a:r>
            <a:r>
              <a:rPr lang="zh-CN" altLang="en-US" sz="1600" dirty="0">
                <a:solidFill>
                  <a:srgbClr val="FF0000"/>
                </a:solidFill>
              </a:rPr>
              <a:t>的安装部署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规划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云平台上均有提供</a:t>
            </a:r>
            <a:r>
              <a:rPr lang="en-US" altLang="zh-CN"/>
              <a:t>UDB</a:t>
            </a:r>
            <a:r>
              <a:rPr lang="zh-CN" altLang="en-US"/>
              <a:t>服务（</a:t>
            </a:r>
            <a:r>
              <a:rPr lang="en-US" altLang="zh-CN"/>
              <a:t>UCloud Database</a:t>
            </a:r>
            <a:r>
              <a:rPr lang="zh-CN" altLang="en-US"/>
              <a:t>），即云上的数据库（同阿里云</a:t>
            </a:r>
            <a:r>
              <a:rPr lang="en-US" altLang="zh-CN"/>
              <a:t>RDS</a:t>
            </a:r>
            <a:r>
              <a:rPr lang="zh-CN" altLang="en-US"/>
              <a:t>是一个概念）。</a:t>
            </a:r>
          </a:p>
          <a:p>
            <a:r>
              <a:rPr lang="zh-CN" altLang="en-US"/>
              <a:t>借助云平台我们无需手动搭建</a:t>
            </a:r>
            <a:r>
              <a:rPr lang="en-US" altLang="zh-CN"/>
              <a:t>MySQL</a:t>
            </a:r>
            <a:r>
              <a:rPr lang="zh-CN" altLang="en-US"/>
              <a:t>服务，只需要简单的购买</a:t>
            </a:r>
            <a:r>
              <a:rPr lang="en-US" altLang="zh-CN"/>
              <a:t>UDB</a:t>
            </a:r>
            <a:r>
              <a:rPr lang="zh-CN" altLang="en-US"/>
              <a:t>即可（需付费）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PS</a:t>
            </a:r>
            <a:r>
              <a:rPr lang="zh-CN" altLang="en-US"/>
              <a:t>：</a:t>
            </a:r>
            <a:r>
              <a:rPr lang="en-US" altLang="zh-CN"/>
              <a:t>UDB</a:t>
            </a:r>
            <a:r>
              <a:rPr lang="zh-CN" altLang="en-US"/>
              <a:t>需要额外付费，如不愿付费可以参考上一个视频中，在服务器中自行安装</a:t>
            </a:r>
            <a:r>
              <a:rPr lang="en-US" altLang="zh-CN"/>
              <a:t>MySQL</a:t>
            </a:r>
            <a:r>
              <a:rPr lang="zh-CN" altLang="en-US"/>
              <a:t>数据库。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271270" y="2924810"/>
          <a:ext cx="85331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6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6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服务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机器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Hive</a:t>
                      </a:r>
                      <a:r>
                        <a:rPr lang="zh-CN" altLang="en-US"/>
                        <a:t>本体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部署在</a:t>
                      </a:r>
                      <a:r>
                        <a:rPr lang="en-US" altLang="zh-CN"/>
                        <a:t>node1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MySQL</a:t>
                      </a:r>
                      <a:r>
                        <a:rPr lang="zh-CN" altLang="en-US"/>
                        <a:t>数据库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/>
                        <a:t>选择</a:t>
                      </a:r>
                      <a:r>
                        <a:rPr lang="en-US" altLang="zh-CN" sz="1800">
                          <a:sym typeface="+mn-ea"/>
                        </a:rPr>
                        <a:t>UDB</a:t>
                      </a:r>
                      <a:endParaRPr lang="en-US" alt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图片 4" descr="01 (150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24845" y="4972685"/>
            <a:ext cx="1602105" cy="160210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创建</a:t>
            </a:r>
            <a:r>
              <a:rPr lang="en-US" altLang="zh-CN"/>
              <a:t>UDB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找到</a:t>
            </a:r>
            <a:r>
              <a:rPr lang="en-US" altLang="zh-CN"/>
              <a:t>UDB</a:t>
            </a:r>
            <a:r>
              <a:rPr lang="zh-CN" altLang="en-US"/>
              <a:t>服务，创建一个</a:t>
            </a:r>
            <a:r>
              <a:rPr lang="en-US" altLang="zh-CN"/>
              <a:t>UDB</a:t>
            </a:r>
            <a:r>
              <a:rPr lang="zh-CN" altLang="en-US"/>
              <a:t>实例</a:t>
            </a:r>
          </a:p>
        </p:txBody>
      </p:sp>
      <p:pic>
        <p:nvPicPr>
          <p:cNvPr id="8" name="图片 7" descr="播仔素材库【1】015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621010" y="4903470"/>
            <a:ext cx="1777365" cy="1777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7080" y="2132965"/>
            <a:ext cx="4381500" cy="4239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800090" y="3429000"/>
            <a:ext cx="3867150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创建</a:t>
            </a:r>
            <a:r>
              <a:rPr lang="en-US" altLang="zh-CN">
                <a:sym typeface="+mn-ea"/>
              </a:rPr>
              <a:t>RDS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配置基本属性</a:t>
            </a:r>
          </a:p>
        </p:txBody>
      </p:sp>
      <p:pic>
        <p:nvPicPr>
          <p:cNvPr id="6" name="图片 5" descr="播仔素材库【1】01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95965" y="5130165"/>
            <a:ext cx="1492885" cy="14928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67080" y="2204720"/>
            <a:ext cx="7607300" cy="359156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创建</a:t>
            </a:r>
            <a:r>
              <a:rPr lang="en-US" altLang="zh-CN">
                <a:sym typeface="+mn-ea"/>
              </a:rPr>
              <a:t>RDS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配置基本属性</a:t>
            </a:r>
          </a:p>
        </p:txBody>
      </p:sp>
      <p:pic>
        <p:nvPicPr>
          <p:cNvPr id="5" name="图片 4" descr="01 (150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24845" y="4972685"/>
            <a:ext cx="1602105" cy="16021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67080" y="2132965"/>
            <a:ext cx="4168140" cy="397002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创建</a:t>
            </a:r>
            <a:r>
              <a:rPr lang="en-US" altLang="zh-CN">
                <a:sym typeface="+mn-ea"/>
              </a:rPr>
              <a:t>RDS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创建完成</a:t>
            </a:r>
          </a:p>
        </p:txBody>
      </p:sp>
      <p:pic>
        <p:nvPicPr>
          <p:cNvPr id="7" name="图片 6" descr="播仔素材库【1】03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21010" y="5071110"/>
            <a:ext cx="1570990" cy="15709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5325" y="2853055"/>
            <a:ext cx="10694035" cy="68262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配置</a:t>
            </a:r>
            <a:r>
              <a:rPr lang="en-US" altLang="zh-CN"/>
              <a:t>Hive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完成</a:t>
            </a:r>
            <a:r>
              <a:rPr lang="en-US" altLang="zh-CN"/>
              <a:t>MySQL</a:t>
            </a:r>
            <a:r>
              <a:rPr lang="zh-CN" altLang="en-US"/>
              <a:t>的</a:t>
            </a:r>
            <a:r>
              <a:rPr lang="en-US" altLang="zh-CN"/>
              <a:t>RDS</a:t>
            </a:r>
            <a:r>
              <a:rPr lang="zh-CN" altLang="en-US"/>
              <a:t>创建后即可配置</a:t>
            </a:r>
            <a:r>
              <a:rPr lang="en-US" altLang="zh-CN"/>
              <a:t>Hive</a:t>
            </a:r>
          </a:p>
          <a:p>
            <a:r>
              <a:rPr lang="zh-CN" altLang="en-US"/>
              <a:t>详细的配置过程略，和在</a:t>
            </a:r>
            <a:r>
              <a:rPr lang="en-US" altLang="zh-CN"/>
              <a:t>VMware</a:t>
            </a:r>
            <a:r>
              <a:rPr lang="zh-CN" altLang="en-US"/>
              <a:t>虚拟机中的步骤完全一致。</a:t>
            </a:r>
          </a:p>
          <a:p>
            <a:r>
              <a:rPr lang="zh-CN" altLang="en-US">
                <a:solidFill>
                  <a:srgbClr val="FF0000"/>
                </a:solidFill>
              </a:rPr>
              <a:t>需要注意的是，在</a:t>
            </a:r>
            <a:r>
              <a:rPr lang="en-US" altLang="zh-CN">
                <a:solidFill>
                  <a:srgbClr val="FF0000"/>
                </a:solidFill>
              </a:rPr>
              <a:t>hive-site.xml</a:t>
            </a:r>
            <a:r>
              <a:rPr lang="zh-CN" altLang="en-US">
                <a:solidFill>
                  <a:srgbClr val="FF0000"/>
                </a:solidFill>
              </a:rPr>
              <a:t>中配置</a:t>
            </a:r>
            <a:r>
              <a:rPr lang="en-US" altLang="zh-CN">
                <a:solidFill>
                  <a:srgbClr val="FF0000"/>
                </a:solidFill>
              </a:rPr>
              <a:t>MySQL</a:t>
            </a:r>
            <a:r>
              <a:rPr lang="zh-CN" altLang="en-US">
                <a:solidFill>
                  <a:srgbClr val="FF0000"/>
                </a:solidFill>
              </a:rPr>
              <a:t>链接地址和账户密码的时候，要和</a:t>
            </a:r>
            <a:r>
              <a:rPr lang="en-US" altLang="zh-CN">
                <a:solidFill>
                  <a:srgbClr val="FF0000"/>
                </a:solidFill>
              </a:rPr>
              <a:t>RDS</a:t>
            </a:r>
            <a:r>
              <a:rPr lang="zh-CN" altLang="en-US">
                <a:solidFill>
                  <a:srgbClr val="FF0000"/>
                </a:solidFill>
              </a:rPr>
              <a:t>的信息一致。</a:t>
            </a:r>
          </a:p>
          <a:p>
            <a:r>
              <a:rPr lang="zh-CN" altLang="en-US">
                <a:solidFill>
                  <a:srgbClr val="FF0000"/>
                </a:solidFill>
              </a:rPr>
              <a:t>如下图，内网连接地址：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5645" y="3789045"/>
            <a:ext cx="10694035" cy="682625"/>
          </a:xfrm>
          <a:prstGeom prst="rect">
            <a:avLst/>
          </a:prstGeom>
        </p:spPr>
      </p:pic>
      <p:pic>
        <p:nvPicPr>
          <p:cNvPr id="6" name="图片 5" descr="播仔素材库【1】02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200005" y="4797425"/>
            <a:ext cx="1942465" cy="194246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Hive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dirty="0"/>
              <a:t>模拟实现Hive功能</a:t>
            </a:r>
          </a:p>
          <a:p>
            <a:pPr algn="l"/>
            <a:r>
              <a:rPr lang="en-US" altLang="zh-CN" dirty="0"/>
              <a:t>Hive基础架构</a:t>
            </a:r>
          </a:p>
          <a:p>
            <a:pPr algn="l"/>
            <a:r>
              <a:rPr lang="zh-CN" altLang="en-US" dirty="0"/>
              <a:t>Hive部署</a:t>
            </a:r>
          </a:p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Hive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初体验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Hive</a:t>
            </a:r>
            <a:r>
              <a:rPr lang="zh-CN" altLang="en-US" dirty="0"/>
              <a:t>客户端</a:t>
            </a:r>
          </a:p>
        </p:txBody>
      </p:sp>
      <p:pic>
        <p:nvPicPr>
          <p:cNvPr id="3" name="图形 2" descr="303b32313537333932333bbcfdcdb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05611" y="3789326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</a:t>
            </a:r>
            <a:r>
              <a:rPr lang="en-US" altLang="zh-CN"/>
              <a:t>SQL</a:t>
            </a:r>
            <a:r>
              <a:t>计算</a:t>
            </a:r>
          </a:p>
        </p:txBody>
      </p:sp>
      <p:pic>
        <p:nvPicPr>
          <p:cNvPr id="9" name="图片 8" descr="java-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440" y="1557020"/>
            <a:ext cx="2244725" cy="1166495"/>
          </a:xfrm>
          <a:prstGeom prst="rect">
            <a:avLst/>
          </a:prstGeom>
        </p:spPr>
      </p:pic>
      <p:pic>
        <p:nvPicPr>
          <p:cNvPr id="11" name="图片 10" descr="Python LOGO"/>
          <p:cNvPicPr>
            <a:picLocks noChangeAspect="1"/>
          </p:cNvPicPr>
          <p:nvPr/>
        </p:nvPicPr>
        <p:blipFill>
          <a:blip r:embed="rId5"/>
          <a:srcRect l="23104" t="32199" r="26662" b="43751"/>
          <a:stretch>
            <a:fillRect/>
          </a:stretch>
        </p:blipFill>
        <p:spPr>
          <a:xfrm>
            <a:off x="4007485" y="2823210"/>
            <a:ext cx="1787525" cy="481330"/>
          </a:xfrm>
          <a:prstGeom prst="rect">
            <a:avLst/>
          </a:prstGeom>
        </p:spPr>
      </p:pic>
      <p:pic>
        <p:nvPicPr>
          <p:cNvPr id="12" name="图片 11" descr="sql-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630" y="3500755"/>
            <a:ext cx="1482725" cy="1482725"/>
          </a:xfrm>
          <a:prstGeom prst="rect">
            <a:avLst/>
          </a:prstGeom>
        </p:spPr>
      </p:pic>
      <p:pic>
        <p:nvPicPr>
          <p:cNvPr id="5" name="图片 4" descr="01 (50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732770" y="4912360"/>
            <a:ext cx="1744980" cy="17449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43" y="1988542"/>
            <a:ext cx="3384376" cy="11638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1170" y="1700530"/>
            <a:ext cx="5344160" cy="162560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95010" y="2247900"/>
            <a:ext cx="5102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MapReduce</a:t>
            </a:r>
            <a:r>
              <a:rPr lang="zh-CN" altLang="en-US"/>
              <a:t>支持程序开发（</a:t>
            </a:r>
            <a:r>
              <a:rPr lang="en-US" altLang="zh-CN"/>
              <a:t>Java</a:t>
            </a:r>
            <a:r>
              <a:rPr lang="zh-CN" altLang="en-US"/>
              <a:t>、</a:t>
            </a:r>
            <a:r>
              <a:rPr lang="en-US" altLang="zh-CN"/>
              <a:t>Python</a:t>
            </a:r>
            <a:r>
              <a:rPr lang="zh-CN" altLang="en-US"/>
              <a:t>等）</a:t>
            </a:r>
          </a:p>
          <a:p>
            <a:r>
              <a:rPr lang="zh-CN" altLang="en-US"/>
              <a:t>但不支持</a:t>
            </a:r>
            <a:r>
              <a:rPr lang="en-US" altLang="zh-CN"/>
              <a:t>SQL</a:t>
            </a:r>
            <a:r>
              <a:rPr lang="zh-CN" altLang="en-US"/>
              <a:t>开发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404495"/>
            <a:ext cx="6298565" cy="4722495"/>
          </a:xfrm>
        </p:spPr>
        <p:txBody>
          <a:bodyPr/>
          <a:lstStyle/>
          <a:p>
            <a:r>
              <a:rPr lang="zh-CN" sz="1600" dirty="0">
                <a:solidFill>
                  <a:srgbClr val="FF0000"/>
                </a:solidFill>
              </a:rPr>
              <a:t>体验在</a:t>
            </a:r>
            <a:r>
              <a:rPr lang="en-US" altLang="zh-CN" sz="1600" dirty="0">
                <a:solidFill>
                  <a:srgbClr val="FF0000"/>
                </a:solidFill>
              </a:rPr>
              <a:t>Hive</a:t>
            </a:r>
            <a:r>
              <a:rPr lang="zh-CN" altLang="en-US" sz="1600" dirty="0">
                <a:solidFill>
                  <a:srgbClr val="FF0000"/>
                </a:solidFill>
              </a:rPr>
              <a:t>中使用</a:t>
            </a:r>
            <a:r>
              <a:rPr lang="en-US" altLang="zh-CN" sz="1600" dirty="0">
                <a:solidFill>
                  <a:srgbClr val="FF0000"/>
                </a:solidFill>
              </a:rPr>
              <a:t>SQL</a:t>
            </a:r>
            <a:r>
              <a:rPr lang="zh-CN" altLang="en-US" sz="1600" dirty="0">
                <a:solidFill>
                  <a:srgbClr val="FF0000"/>
                </a:solidFill>
              </a:rPr>
              <a:t>来处理数据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Hive</a:t>
            </a:r>
            <a:r>
              <a:t>体验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首先，确保启动了</a:t>
            </a:r>
            <a:r>
              <a:rPr lang="en-US" altLang="zh-CN"/>
              <a:t>Metastore</a:t>
            </a:r>
            <a:r>
              <a:rPr lang="zh-CN" altLang="en-US"/>
              <a:t>服务。</a:t>
            </a:r>
          </a:p>
          <a:p>
            <a:r>
              <a:rPr lang="zh-CN" altLang="en-US"/>
              <a:t>可以执行：</a:t>
            </a:r>
            <a:r>
              <a:rPr lang="en-US" altLang="zh-CN"/>
              <a:t>bin/hive</a:t>
            </a:r>
            <a:r>
              <a:rPr lang="zh-CN" altLang="en-US"/>
              <a:t>，进入到</a:t>
            </a:r>
            <a:r>
              <a:rPr lang="en-US" altLang="zh-CN"/>
              <a:t>Hive Shell</a:t>
            </a:r>
            <a:r>
              <a:rPr lang="zh-CN" altLang="en-US"/>
              <a:t>环境中，可以直接执行</a:t>
            </a:r>
            <a:r>
              <a:rPr lang="en-US" altLang="zh-CN"/>
              <a:t>SQL</a:t>
            </a:r>
            <a:r>
              <a:rPr lang="zh-CN" altLang="en-US"/>
              <a:t>语句。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创建表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CREATE TABLE test(id INT, name STRING, gender STRING);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插入数据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INSERT INTO test VALUES(1, ‘</a:t>
            </a:r>
            <a:r>
              <a:rPr lang="zh-CN" altLang="en-US"/>
              <a:t>王力红</a:t>
            </a:r>
            <a:r>
              <a:rPr lang="en-US" altLang="zh-CN"/>
              <a:t>’, ‘</a:t>
            </a:r>
            <a:r>
              <a:rPr lang="zh-CN" altLang="en-US"/>
              <a:t>男</a:t>
            </a:r>
            <a:r>
              <a:rPr lang="en-US" altLang="zh-CN"/>
              <a:t>’), (2, ‘</a:t>
            </a:r>
            <a:r>
              <a:rPr lang="zh-CN" altLang="en-US"/>
              <a:t>周杰轮</a:t>
            </a:r>
            <a:r>
              <a:rPr lang="en-US" altLang="zh-CN"/>
              <a:t>’, ‘</a:t>
            </a:r>
            <a:r>
              <a:rPr lang="zh-CN" altLang="en-US"/>
              <a:t>男</a:t>
            </a:r>
            <a:r>
              <a:rPr lang="en-US" altLang="zh-CN"/>
              <a:t>’), (3, ‘</a:t>
            </a:r>
            <a:r>
              <a:rPr lang="zh-CN" altLang="en-US"/>
              <a:t>林志灵</a:t>
            </a:r>
            <a:r>
              <a:rPr lang="en-US" altLang="zh-CN"/>
              <a:t>’, ‘</a:t>
            </a:r>
            <a:r>
              <a:rPr lang="zh-CN" altLang="en-US"/>
              <a:t>女</a:t>
            </a:r>
            <a:r>
              <a:rPr lang="en-US" altLang="zh-CN"/>
              <a:t>’);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查询数据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SELECT gender, COUNT(*) AS cnt FROM test GROUP BY gender;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Hive</a:t>
            </a:r>
            <a:r>
              <a:rPr dirty="0"/>
              <a:t>体验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验证</a:t>
            </a:r>
            <a:r>
              <a:rPr lang="en-US" altLang="zh-CN" dirty="0"/>
              <a:t>Hive</a:t>
            </a:r>
            <a:r>
              <a:rPr lang="zh-CN" altLang="en-US" dirty="0"/>
              <a:t>的数据存储</a:t>
            </a:r>
          </a:p>
          <a:p>
            <a:pPr>
              <a:buFont typeface="Arial" panose="020B0604020202020204" pitchFamily="34" charset="0"/>
            </a:pPr>
            <a:r>
              <a:rPr lang="en-US" altLang="zh-CN" dirty="0">
                <a:solidFill>
                  <a:srgbClr val="FF0000"/>
                </a:solidFill>
              </a:rPr>
              <a:t> Hive</a:t>
            </a:r>
            <a:r>
              <a:rPr lang="zh-CN" altLang="en-US" dirty="0">
                <a:solidFill>
                  <a:srgbClr val="FF0000"/>
                </a:solidFill>
              </a:rPr>
              <a:t>的数据存储在</a:t>
            </a:r>
            <a:r>
              <a:rPr lang="en-US" altLang="zh-CN" dirty="0">
                <a:solidFill>
                  <a:srgbClr val="FF0000"/>
                </a:solidFill>
              </a:rPr>
              <a:t>HDFS</a:t>
            </a:r>
            <a:r>
              <a:rPr lang="zh-CN" altLang="en-US" dirty="0">
                <a:solidFill>
                  <a:srgbClr val="FF0000"/>
                </a:solidFill>
              </a:rPr>
              <a:t>的：</a:t>
            </a:r>
            <a:r>
              <a:rPr lang="en-US" altLang="zh-CN" dirty="0">
                <a:solidFill>
                  <a:srgbClr val="FF0000"/>
                </a:solidFill>
              </a:rPr>
              <a:t>/user/hive/warehouse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 dirty="0">
                <a:solidFill>
                  <a:srgbClr val="FF0000"/>
                </a:solidFill>
              </a:rPr>
              <a:t>是存在</a:t>
            </a:r>
            <a:r>
              <a:rPr lang="en-US" altLang="zh-CN" dirty="0" err="1">
                <a:solidFill>
                  <a:srgbClr val="FF0000"/>
                </a:solidFill>
              </a:rPr>
              <a:t>hadoop</a:t>
            </a:r>
            <a:r>
              <a:rPr lang="zh-CN" altLang="en-US" dirty="0">
                <a:solidFill>
                  <a:srgbClr val="FF0000"/>
                </a:solidFill>
              </a:rPr>
              <a:t>系统当中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en-US" altLang="zh-CN" dirty="0" err="1">
                <a:solidFill>
                  <a:srgbClr val="FF0000"/>
                </a:solidFill>
              </a:rPr>
              <a:t>hadoop</a:t>
            </a:r>
            <a:r>
              <a:rPr lang="en-US" altLang="zh-CN" dirty="0">
                <a:solidFill>
                  <a:srgbClr val="FF0000"/>
                </a:solidFill>
              </a:rPr>
              <a:t> fs –ls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验证</a:t>
            </a:r>
            <a:r>
              <a:rPr lang="en-US" altLang="zh-CN" dirty="0"/>
              <a:t>SQL</a:t>
            </a:r>
            <a:r>
              <a:rPr lang="zh-CN" altLang="en-US" dirty="0"/>
              <a:t>语句启动的</a:t>
            </a:r>
            <a:r>
              <a:rPr lang="en-US" altLang="zh-CN" dirty="0"/>
              <a:t>MapReduce</a:t>
            </a:r>
            <a:r>
              <a:rPr lang="zh-CN" altLang="en-US" dirty="0"/>
              <a:t>程序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打开</a:t>
            </a:r>
            <a:r>
              <a:rPr lang="en-US" altLang="zh-CN" dirty="0"/>
              <a:t>YARN</a:t>
            </a:r>
            <a:r>
              <a:rPr lang="zh-CN" altLang="en-US" dirty="0"/>
              <a:t>的</a:t>
            </a:r>
            <a:r>
              <a:rPr lang="en-US" altLang="zh-CN" dirty="0"/>
              <a:t>WEB UI</a:t>
            </a:r>
            <a:r>
              <a:rPr lang="zh-CN" altLang="en-US" dirty="0"/>
              <a:t>页面查看任务情况：</a:t>
            </a:r>
            <a:r>
              <a:rPr lang="en-US" altLang="zh-CN" dirty="0"/>
              <a:t>http://node1:8088</a:t>
            </a:r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266190"/>
            <a:ext cx="6822440" cy="472884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600"/>
              <a:t>1. Hive</a:t>
            </a:r>
            <a:r>
              <a:rPr lang="zh-CN" altLang="en-US" sz="1600"/>
              <a:t>中可以使用类</a:t>
            </a:r>
            <a:r>
              <a:rPr lang="en-US" altLang="zh-CN" sz="1600"/>
              <a:t>MySQL</a:t>
            </a:r>
            <a:r>
              <a:rPr lang="zh-CN" altLang="en-US" sz="1600"/>
              <a:t>的</a:t>
            </a:r>
            <a:r>
              <a:rPr lang="en-US" altLang="zh-CN" sz="1600"/>
              <a:t>SQL</a:t>
            </a:r>
            <a:r>
              <a:rPr lang="zh-CN" altLang="en-US" sz="1600"/>
              <a:t>语法完成基本的库、表、插入、查询等操作</a:t>
            </a:r>
          </a:p>
          <a:p>
            <a:pPr marL="0" indent="0">
              <a:buNone/>
            </a:pPr>
            <a:r>
              <a:rPr lang="en-US" altLang="zh-CN" sz="1600"/>
              <a:t>2. </a:t>
            </a:r>
            <a:r>
              <a:rPr lang="zh-CN" altLang="en-US" sz="1600"/>
              <a:t>通过</a:t>
            </a:r>
            <a:r>
              <a:rPr lang="en-US" altLang="zh-CN" sz="1600"/>
              <a:t>YARN</a:t>
            </a:r>
            <a:r>
              <a:rPr lang="zh-CN" altLang="en-US" sz="1600"/>
              <a:t>控制台可以看到，</a:t>
            </a:r>
            <a:r>
              <a:rPr lang="en-US" altLang="zh-CN" sz="1600"/>
              <a:t>Hive</a:t>
            </a:r>
            <a:r>
              <a:rPr lang="zh-CN" altLang="en-US" sz="1600"/>
              <a:t>是将</a:t>
            </a:r>
            <a:r>
              <a:rPr lang="en-US" altLang="zh-CN" sz="1600"/>
              <a:t>SQL</a:t>
            </a:r>
            <a:r>
              <a:rPr lang="zh-CN" altLang="en-US" sz="1600"/>
              <a:t>翻译成</a:t>
            </a:r>
            <a:r>
              <a:rPr lang="en-US" altLang="zh-CN" sz="1600"/>
              <a:t>MapReduce</a:t>
            </a:r>
            <a:r>
              <a:rPr lang="zh-CN" altLang="en-US" sz="1600"/>
              <a:t>程序运行在</a:t>
            </a:r>
            <a:r>
              <a:rPr lang="en-US" altLang="zh-CN" sz="1600"/>
              <a:t>YARN</a:t>
            </a:r>
            <a:r>
              <a:rPr lang="zh-CN" altLang="en-US" sz="1600"/>
              <a:t>中</a:t>
            </a:r>
          </a:p>
          <a:p>
            <a:pPr marL="0" indent="0">
              <a:buNone/>
            </a:pPr>
            <a:r>
              <a:rPr lang="en-US" altLang="zh-CN" sz="1600"/>
              <a:t>3. Hive</a:t>
            </a:r>
            <a:r>
              <a:rPr lang="zh-CN" altLang="en-US" sz="1600"/>
              <a:t>中创建的库和表的数据，存储在</a:t>
            </a:r>
            <a:r>
              <a:rPr lang="en-US" altLang="zh-CN" sz="1600"/>
              <a:t>HDFS</a:t>
            </a:r>
            <a:r>
              <a:rPr lang="zh-CN" altLang="en-US" sz="1600"/>
              <a:t>中，默认存放在：</a:t>
            </a:r>
            <a:r>
              <a:rPr lang="en-US" altLang="zh-CN" sz="1600"/>
              <a:t>hdfs://node1:8020/user/hive/warehouse</a:t>
            </a:r>
            <a:r>
              <a:rPr lang="zh-CN" altLang="en-US" sz="1600"/>
              <a:t>中。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Hive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dirty="0"/>
              <a:t>模拟实现Hive功能</a:t>
            </a:r>
          </a:p>
          <a:p>
            <a:pPr algn="l"/>
            <a:r>
              <a:rPr lang="en-US" altLang="zh-CN" dirty="0"/>
              <a:t>Hive基础架构</a:t>
            </a:r>
          </a:p>
          <a:p>
            <a:pPr algn="l"/>
            <a:r>
              <a:rPr lang="zh-CN" altLang="en-US" dirty="0"/>
              <a:t>Hive部署</a:t>
            </a:r>
          </a:p>
          <a:p>
            <a:pPr algn="l"/>
            <a:r>
              <a:rPr lang="zh-CN" altLang="en-US" dirty="0">
                <a:sym typeface="+mn-ea"/>
              </a:rPr>
              <a:t>Hive初体验</a:t>
            </a:r>
            <a:endParaRPr lang="zh-CN" altLang="en-US" dirty="0"/>
          </a:p>
          <a:p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客户端</a:t>
            </a:r>
          </a:p>
        </p:txBody>
      </p:sp>
      <p:pic>
        <p:nvPicPr>
          <p:cNvPr id="3" name="图形 2" descr="303b32313537333932333bbcfdcdb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83386" y="4402101"/>
            <a:ext cx="410210" cy="410210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>
            <a:off x="7031990" y="4157345"/>
            <a:ext cx="215900" cy="10077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247890" y="400494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FF0000"/>
                </a:solidFill>
              </a:rPr>
              <a:t>HiveServer2 &amp; Beeline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47890" y="501269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DataGrip &amp; DBeaver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404495"/>
            <a:ext cx="6298565" cy="4722495"/>
          </a:xfrm>
        </p:spPr>
        <p:txBody>
          <a:bodyPr/>
          <a:lstStyle/>
          <a:p>
            <a:r>
              <a:rPr lang="zh-CN" sz="1600" dirty="0">
                <a:solidFill>
                  <a:srgbClr val="FF0000"/>
                </a:solidFill>
              </a:rPr>
              <a:t>理解</a:t>
            </a:r>
            <a:r>
              <a:rPr lang="en-US" altLang="zh-CN" sz="1600" dirty="0">
                <a:solidFill>
                  <a:srgbClr val="FF0000"/>
                </a:solidFill>
              </a:rPr>
              <a:t>HiveServer2</a:t>
            </a:r>
            <a:r>
              <a:rPr lang="zh-CN" altLang="en-US" sz="1600" dirty="0">
                <a:solidFill>
                  <a:srgbClr val="FF0000"/>
                </a:solidFill>
              </a:rPr>
              <a:t>的作用</a:t>
            </a:r>
          </a:p>
          <a:p>
            <a:r>
              <a:rPr lang="zh-CN" altLang="en-US" sz="1600" dirty="0">
                <a:solidFill>
                  <a:srgbClr val="FF0000"/>
                </a:solidFill>
              </a:rPr>
              <a:t>掌握使用</a:t>
            </a:r>
            <a:r>
              <a:rPr lang="en-US" altLang="zh-CN" sz="1600" dirty="0">
                <a:solidFill>
                  <a:srgbClr val="FF0000"/>
                </a:solidFill>
              </a:rPr>
              <a:t>Beeline</a:t>
            </a:r>
            <a:r>
              <a:rPr lang="zh-CN" altLang="en-US" sz="1600" dirty="0">
                <a:solidFill>
                  <a:srgbClr val="FF0000"/>
                </a:solidFill>
              </a:rPr>
              <a:t>客户端连接</a:t>
            </a:r>
            <a:r>
              <a:rPr lang="en-US" altLang="zh-CN" sz="1600" dirty="0">
                <a:solidFill>
                  <a:srgbClr val="FF0000"/>
                </a:solidFill>
              </a:rPr>
              <a:t>HiveServer2</a:t>
            </a:r>
            <a:r>
              <a:rPr lang="zh-CN" altLang="en-US" sz="1600" dirty="0">
                <a:solidFill>
                  <a:srgbClr val="FF0000"/>
                </a:solidFill>
              </a:rPr>
              <a:t>操作</a:t>
            </a:r>
            <a:r>
              <a:rPr lang="en-US" altLang="zh-CN" sz="1600" dirty="0">
                <a:solidFill>
                  <a:srgbClr val="FF0000"/>
                </a:solidFill>
              </a:rPr>
              <a:t>Hive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HiveServer2</a:t>
            </a:r>
            <a:r>
              <a:t>服务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797336"/>
          </a:xfrm>
        </p:spPr>
        <p:txBody>
          <a:bodyPr/>
          <a:lstStyle/>
          <a:p>
            <a:r>
              <a:rPr lang="zh-CN" altLang="en-US" dirty="0"/>
              <a:t>在启动</a:t>
            </a:r>
            <a:r>
              <a:rPr lang="en-US" altLang="zh-CN" dirty="0"/>
              <a:t>Hive</a:t>
            </a:r>
            <a:r>
              <a:rPr lang="zh-CN" altLang="en-US" dirty="0"/>
              <a:t>的时候，除了必备的</a:t>
            </a:r>
            <a:r>
              <a:rPr lang="en-US" altLang="zh-CN" dirty="0" err="1"/>
              <a:t>Metastore</a:t>
            </a:r>
            <a:r>
              <a:rPr lang="zh-CN" altLang="en-US" dirty="0"/>
              <a:t>服务外，我们前面提过有</a:t>
            </a:r>
            <a:r>
              <a:rPr lang="en-US" altLang="zh-CN" dirty="0"/>
              <a:t>2</a:t>
            </a:r>
            <a:r>
              <a:rPr lang="zh-CN" altLang="en-US" dirty="0"/>
              <a:t>种方式使用</a:t>
            </a:r>
            <a:r>
              <a:rPr lang="en-US" altLang="zh-CN" dirty="0"/>
              <a:t>Hive</a:t>
            </a:r>
            <a:r>
              <a:rPr lang="zh-CN" altLang="en-US" dirty="0"/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方式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 bin/hive </a:t>
            </a:r>
            <a:r>
              <a:rPr lang="zh-CN" altLang="en-US" dirty="0"/>
              <a:t>即</a:t>
            </a:r>
            <a:r>
              <a:rPr lang="en-US" altLang="zh-CN" dirty="0"/>
              <a:t>Hive</a:t>
            </a:r>
            <a:r>
              <a:rPr lang="zh-CN" altLang="en-US" dirty="0"/>
              <a:t>的</a:t>
            </a:r>
            <a:r>
              <a:rPr lang="en-US" altLang="zh-CN" dirty="0"/>
              <a:t>Shell</a:t>
            </a:r>
            <a:r>
              <a:rPr lang="zh-CN" altLang="en-US" dirty="0"/>
              <a:t>客户端，可以直接写</a:t>
            </a:r>
            <a:r>
              <a:rPr lang="en-US" altLang="zh-CN" dirty="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方式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 bin/hive --service hiveserver2</a:t>
            </a:r>
          </a:p>
          <a:p>
            <a:pPr indent="457200">
              <a:buFont typeface="Arial" panose="020B0604020202020204" pitchFamily="34" charset="0"/>
            </a:pPr>
            <a:r>
              <a:rPr lang="zh-CN" altLang="en-US" sz="1200" dirty="0">
                <a:latin typeface="Source Code Pro" panose="020B0309030403020204" charset="0"/>
                <a:cs typeface="Source Code Pro" panose="020B0309030403020204" charset="0"/>
              </a:rPr>
              <a:t>后台执行脚本：</a:t>
            </a:r>
            <a:r>
              <a:rPr lang="en-US" altLang="zh-CN" sz="1200" dirty="0" err="1">
                <a:latin typeface="Source Code Pro" panose="020B0309030403020204" charset="0"/>
                <a:cs typeface="Source Code Pro" panose="020B0309030403020204" charset="0"/>
              </a:rPr>
              <a:t>nohup</a:t>
            </a:r>
            <a:r>
              <a:rPr lang="en-US" altLang="zh-CN" sz="1200" dirty="0">
                <a:latin typeface="Source Code Pro" panose="020B0309030403020204" charset="0"/>
                <a:cs typeface="Source Code Pro" panose="020B0309030403020204" charset="0"/>
              </a:rPr>
              <a:t> </a:t>
            </a:r>
            <a:r>
              <a:rPr lang="en-US" altLang="zh-CN" sz="1200" b="1" dirty="0">
                <a:latin typeface="Source Code Pro" panose="020B0309030403020204" charset="0"/>
                <a:cs typeface="Source Code Pro" panose="020B0309030403020204" charset="0"/>
              </a:rPr>
              <a:t>bin/hive --service hiveserver2</a:t>
            </a:r>
            <a:r>
              <a:rPr lang="en-US" altLang="zh-CN" sz="1200" dirty="0">
                <a:latin typeface="Source Code Pro" panose="020B0309030403020204" charset="0"/>
                <a:cs typeface="Source Code Pro" panose="020B0309030403020204" charset="0"/>
              </a:rPr>
              <a:t> &gt;&gt; logs/hiveserver2.log 2&gt;&amp;1 &amp;</a:t>
            </a:r>
            <a:endParaRPr lang="en-US" altLang="zh-CN" dirty="0"/>
          </a:p>
          <a:p>
            <a:pPr>
              <a:buFont typeface="Arial" panose="020B0604020202020204" pitchFamily="34" charset="0"/>
            </a:pPr>
            <a:r>
              <a:rPr lang="en-US" altLang="zh-CN" sz="1200" dirty="0"/>
              <a:t>bin/hive --service </a:t>
            </a:r>
            <a:r>
              <a:rPr lang="en-US" altLang="zh-CN" sz="1200" dirty="0" err="1"/>
              <a:t>metastore</a:t>
            </a:r>
            <a:r>
              <a:rPr lang="zh-CN" altLang="en-US" sz="1200" dirty="0"/>
              <a:t>，启动的是元数据管理服务</a:t>
            </a:r>
          </a:p>
          <a:p>
            <a:pPr>
              <a:buFont typeface="Arial" panose="020B0604020202020204" pitchFamily="34" charset="0"/>
            </a:pPr>
            <a:r>
              <a:rPr lang="en-US" altLang="zh-CN" sz="1200" dirty="0">
                <a:sym typeface="+mn-ea"/>
              </a:rPr>
              <a:t>bin/hive --service hiveserver2</a:t>
            </a:r>
            <a:r>
              <a:rPr lang="zh-CN" altLang="en-US" sz="1200" dirty="0">
                <a:sym typeface="+mn-ea"/>
              </a:rPr>
              <a:t>，</a:t>
            </a:r>
            <a:r>
              <a:rPr lang="zh-CN" altLang="en-US" sz="1200" dirty="0"/>
              <a:t>启动的是</a:t>
            </a:r>
            <a:r>
              <a:rPr lang="en-US" altLang="zh-CN" sz="1200" dirty="0"/>
              <a:t>HiveServer2</a:t>
            </a:r>
            <a:r>
              <a:rPr lang="zh-CN" altLang="en-US" sz="1200" dirty="0"/>
              <a:t>服务</a:t>
            </a:r>
          </a:p>
          <a:p>
            <a:pPr>
              <a:buFont typeface="Arial" panose="020B0604020202020204" pitchFamily="34" charset="0"/>
            </a:pPr>
            <a:r>
              <a:rPr lang="en-US" dirty="0"/>
              <a:t>HiveServer2</a:t>
            </a:r>
            <a:r>
              <a:rPr lang="zh-CN" altLang="en-US" dirty="0"/>
              <a:t>是</a:t>
            </a:r>
            <a:r>
              <a:rPr lang="en-US" altLang="zh-CN" dirty="0"/>
              <a:t>Hive</a:t>
            </a:r>
            <a:r>
              <a:rPr lang="zh-CN" altLang="en-US" dirty="0"/>
              <a:t>内置的一个</a:t>
            </a:r>
            <a:r>
              <a:rPr lang="en-US" altLang="zh-CN" dirty="0" err="1"/>
              <a:t>ThriftServer</a:t>
            </a:r>
            <a:r>
              <a:rPr lang="zh-CN" altLang="en-US" dirty="0"/>
              <a:t>服务，</a:t>
            </a:r>
            <a:r>
              <a:rPr lang="zh-CN" altLang="en-US" dirty="0">
                <a:solidFill>
                  <a:srgbClr val="FF0000"/>
                </a:solidFill>
              </a:rPr>
              <a:t>提供</a:t>
            </a:r>
            <a:r>
              <a:rPr lang="en-US" altLang="zh-CN" dirty="0">
                <a:solidFill>
                  <a:srgbClr val="FF0000"/>
                </a:solidFill>
              </a:rPr>
              <a:t>Thrift</a:t>
            </a:r>
            <a:r>
              <a:rPr lang="zh-CN" altLang="en-US" dirty="0">
                <a:solidFill>
                  <a:srgbClr val="FF0000"/>
                </a:solidFill>
              </a:rPr>
              <a:t>端口供其它客户端链接</a:t>
            </a:r>
          </a:p>
          <a:p>
            <a:pPr>
              <a:buFont typeface="Arial" panose="020B0604020202020204" pitchFamily="34" charset="0"/>
            </a:pPr>
            <a:r>
              <a:rPr lang="zh-CN" altLang="en-US" dirty="0"/>
              <a:t>可以连接</a:t>
            </a:r>
            <a:r>
              <a:rPr lang="en-US" altLang="zh-CN" dirty="0" err="1"/>
              <a:t>ThriftServer</a:t>
            </a:r>
            <a:r>
              <a:rPr lang="zh-CN" altLang="en-US" dirty="0"/>
              <a:t>的客户端有：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Hive</a:t>
            </a:r>
            <a:r>
              <a:rPr lang="zh-CN" altLang="en-US" dirty="0"/>
              <a:t>内置的</a:t>
            </a:r>
            <a:r>
              <a:rPr lang="en-US" altLang="zh-CN" dirty="0"/>
              <a:t> beeline</a:t>
            </a:r>
            <a:r>
              <a:rPr lang="zh-CN" altLang="en-US" dirty="0"/>
              <a:t>客户端工具（命令行工具）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第三方的图形化</a:t>
            </a:r>
            <a:r>
              <a:rPr lang="en-US" altLang="zh-CN" dirty="0"/>
              <a:t>SQL</a:t>
            </a:r>
            <a:r>
              <a:rPr lang="zh-CN" altLang="en-US" dirty="0"/>
              <a:t>工具，如</a:t>
            </a:r>
            <a:r>
              <a:rPr lang="en-US" altLang="zh-CN" dirty="0" err="1">
                <a:solidFill>
                  <a:srgbClr val="FF0000"/>
                </a:solidFill>
              </a:rPr>
              <a:t>DataGrip</a:t>
            </a:r>
            <a:r>
              <a:rPr lang="zh-CN" altLang="en-US" dirty="0"/>
              <a:t>、</a:t>
            </a:r>
            <a:r>
              <a:rPr lang="en-US" altLang="zh-CN" dirty="0" err="1"/>
              <a:t>DBeaver</a:t>
            </a:r>
            <a:r>
              <a:rPr lang="zh-CN" altLang="en-US" dirty="0"/>
              <a:t>、</a:t>
            </a:r>
            <a:r>
              <a:rPr lang="en-US" altLang="zh-CN" dirty="0" err="1"/>
              <a:t>Navicat</a:t>
            </a:r>
            <a:r>
              <a:rPr lang="zh-CN" altLang="en-US" dirty="0"/>
              <a:t>等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HiveServer2</a:t>
            </a:r>
            <a:r>
              <a:rPr>
                <a:sym typeface="+mn-ea"/>
              </a:rPr>
              <a:t>服务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Hive</a:t>
            </a:r>
            <a:r>
              <a:rPr lang="zh-CN" altLang="en-US"/>
              <a:t>的客户端体系如下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0565" y="2493010"/>
            <a:ext cx="9086850" cy="37242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启动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在</a:t>
            </a:r>
            <a:r>
              <a:rPr lang="en-US" altLang="zh-CN" dirty="0">
                <a:sym typeface="+mn-ea"/>
              </a:rPr>
              <a:t>hive</a:t>
            </a:r>
            <a:r>
              <a:rPr lang="zh-CN" altLang="en-US" dirty="0">
                <a:sym typeface="+mn-ea"/>
              </a:rPr>
              <a:t>安装的服务器上，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首先启动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metastore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服务，然后启动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hiveserver2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服务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8" name="TextBox 3"/>
          <p:cNvSpPr txBox="1"/>
          <p:nvPr>
            <p:custDataLst>
              <p:tags r:id="rId1"/>
            </p:custDataLst>
          </p:nvPr>
        </p:nvSpPr>
        <p:spPr>
          <a:xfrm>
            <a:off x="710565" y="2564765"/>
            <a:ext cx="9830435" cy="103314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8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8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先启动</a:t>
            </a:r>
            <a:r>
              <a:rPr lang="zh-CN" altLang="zh-CN" sz="18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metastore</a:t>
            </a:r>
            <a:r>
              <a:rPr lang="zh-CN" altLang="zh-CN" sz="18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 然后启动</a:t>
            </a:r>
            <a:r>
              <a:rPr lang="zh-CN" altLang="zh-CN" sz="18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hiveserver2</a:t>
            </a:r>
            <a:r>
              <a:rPr lang="zh-CN" altLang="zh-CN" sz="18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服务</a:t>
            </a:r>
            <a:br>
              <a:rPr lang="zh-CN" altLang="zh-CN" sz="18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800" dirty="0">
                <a:solidFill>
                  <a:srgbClr val="0073BF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</a:rPr>
              <a:t>nohup </a:t>
            </a:r>
            <a:r>
              <a:rPr lang="zh-CN" altLang="zh-CN" sz="1800" dirty="0">
                <a:solidFill>
                  <a:srgbClr val="080808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</a:rPr>
              <a:t>bin/hive --service metastore </a:t>
            </a:r>
            <a:r>
              <a:rPr lang="en-US" altLang="zh-CN" sz="1800" dirty="0">
                <a:solidFill>
                  <a:srgbClr val="080808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</a:rPr>
              <a:t>&gt;&gt; logs/metastore.log 2&gt;&amp;1 </a:t>
            </a:r>
            <a:r>
              <a:rPr lang="zh-CN" altLang="zh-CN" sz="1800" dirty="0">
                <a:solidFill>
                  <a:srgbClr val="080808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</a:rPr>
              <a:t>&amp;</a:t>
            </a:r>
            <a:br>
              <a:rPr lang="zh-CN" altLang="zh-CN" sz="1800" dirty="0">
                <a:solidFill>
                  <a:srgbClr val="080808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</a:rPr>
            </a:br>
            <a:r>
              <a:rPr lang="zh-CN" altLang="zh-CN" sz="1800" dirty="0">
                <a:solidFill>
                  <a:srgbClr val="0073BF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  <a:sym typeface="+mn-ea"/>
              </a:rPr>
              <a:t>nohup </a:t>
            </a:r>
            <a:r>
              <a:rPr lang="zh-CN" altLang="zh-CN" sz="1800" dirty="0">
                <a:solidFill>
                  <a:srgbClr val="080808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  <a:sym typeface="+mn-ea"/>
              </a:rPr>
              <a:t>bin/hive --service </a:t>
            </a:r>
            <a:r>
              <a:rPr lang="en-US" altLang="zh-CN" sz="1800" dirty="0">
                <a:solidFill>
                  <a:srgbClr val="080808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  <a:sym typeface="+mn-ea"/>
              </a:rPr>
              <a:t>hiveserver2 &gt;&gt; logs/hiveserver2.log 2&gt;&amp;1 </a:t>
            </a:r>
            <a:r>
              <a:rPr lang="zh-CN" altLang="zh-CN" sz="1800" dirty="0">
                <a:solidFill>
                  <a:srgbClr val="080808"/>
                </a:solidFill>
                <a:latin typeface="Source Code Pro" panose="020B0309030403020204" charset="0"/>
                <a:ea typeface="JetBrains Mono"/>
                <a:cs typeface="Source Code Pro" panose="020B0309030403020204" charset="0"/>
                <a:sym typeface="+mn-ea"/>
              </a:rPr>
              <a:t>&amp;</a:t>
            </a:r>
            <a:endParaRPr lang="zh-CN" altLang="zh-CN" sz="1800" dirty="0">
              <a:solidFill>
                <a:srgbClr val="080808"/>
              </a:solidFill>
              <a:latin typeface="Source Code Pro" panose="020B0309030403020204" charset="0"/>
              <a:ea typeface="JetBrains Mono"/>
              <a:cs typeface="Source Code Pro" panose="020B030903040302020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beeline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+mn-ea"/>
              </a:rPr>
              <a:t>在</a:t>
            </a:r>
            <a:r>
              <a:rPr lang="en-US" altLang="zh-CN" sz="1400" dirty="0">
                <a:sym typeface="+mn-ea"/>
              </a:rPr>
              <a:t>node1</a:t>
            </a:r>
            <a:r>
              <a:rPr lang="zh-CN" altLang="en-US" sz="1400" dirty="0">
                <a:sym typeface="+mn-ea"/>
              </a:rPr>
              <a:t>上使用</a:t>
            </a:r>
            <a:r>
              <a:rPr lang="en-US" altLang="zh-CN" sz="1400" dirty="0">
                <a:sym typeface="+mn-ea"/>
              </a:rPr>
              <a:t>beeline</a:t>
            </a:r>
            <a:r>
              <a:rPr lang="zh-CN" altLang="en-US" sz="1400" dirty="0">
                <a:sym typeface="+mn-ea"/>
              </a:rPr>
              <a:t>客户端进行连接访问。需要注意</a:t>
            </a:r>
            <a:r>
              <a:rPr lang="en-US" altLang="zh-CN" sz="1400" dirty="0">
                <a:solidFill>
                  <a:srgbClr val="FF0000"/>
                </a:solidFill>
                <a:sym typeface="+mn-ea"/>
              </a:rPr>
              <a:t>hiveserver2</a:t>
            </a:r>
            <a:r>
              <a:rPr lang="zh-CN" altLang="en-US" sz="1400" dirty="0">
                <a:solidFill>
                  <a:srgbClr val="FF0000"/>
                </a:solidFill>
                <a:sym typeface="+mn-ea"/>
              </a:rPr>
              <a:t>服务启动之后需要稍等一会才可以对外提供服务。</a:t>
            </a:r>
            <a:endParaRPr lang="zh-CN" altLang="en-US" sz="1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ym typeface="+mn-ea"/>
              </a:rPr>
              <a:t>Beeline</a:t>
            </a:r>
            <a:r>
              <a:rPr lang="zh-CN" altLang="en-US" sz="1400" dirty="0">
                <a:sym typeface="+mn-ea"/>
              </a:rPr>
              <a:t>是</a:t>
            </a:r>
            <a:r>
              <a:rPr lang="en-US" altLang="zh-CN" sz="1400" dirty="0">
                <a:sym typeface="+mn-ea"/>
              </a:rPr>
              <a:t>JDBC</a:t>
            </a:r>
            <a:r>
              <a:rPr lang="zh-CN" altLang="en-US" sz="1400" dirty="0">
                <a:sym typeface="+mn-ea"/>
              </a:rPr>
              <a:t>的客户端，通过</a:t>
            </a:r>
            <a:r>
              <a:rPr lang="en-US" altLang="zh-CN" sz="1400" dirty="0">
                <a:sym typeface="+mn-ea"/>
              </a:rPr>
              <a:t>JDBC</a:t>
            </a:r>
            <a:r>
              <a:rPr lang="zh-CN" altLang="en-US" sz="1400" dirty="0">
                <a:sym typeface="+mn-ea"/>
              </a:rPr>
              <a:t>协议和</a:t>
            </a:r>
            <a:r>
              <a:rPr lang="en-US" altLang="zh-CN" sz="1400" dirty="0">
                <a:sym typeface="+mn-ea"/>
              </a:rPr>
              <a:t>Hiveserver2</a:t>
            </a:r>
            <a:r>
              <a:rPr lang="zh-CN" altLang="en-US" sz="1400" dirty="0">
                <a:sym typeface="+mn-ea"/>
              </a:rPr>
              <a:t>服务进行通信，协议的地址是：</a:t>
            </a:r>
            <a:r>
              <a:rPr lang="en-US" altLang="zh-CN" sz="1400" dirty="0">
                <a:sym typeface="+mn-ea"/>
              </a:rPr>
              <a:t>jdbc:hive2://node1:10000</a:t>
            </a:r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8" name="TextBox 3"/>
          <p:cNvSpPr txBox="1"/>
          <p:nvPr>
            <p:custDataLst>
              <p:tags r:id="rId1"/>
            </p:custDataLst>
          </p:nvPr>
        </p:nvSpPr>
        <p:spPr>
          <a:xfrm>
            <a:off x="839525" y="2637031"/>
            <a:ext cx="5399608" cy="193802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/export/server/hive/bin/beeline 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Beeline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version 3.1.2 by Apache Hive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beeline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&gt; !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connect jdbc:hive2://node1:10000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Connecting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to jdbc:hive2://node1:10000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Enter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username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for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jdbc:hive2://node1:10000: root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Enter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password 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for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jdbc:hive2://node1:10000: 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Connected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to: Apache Hive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(version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3.1.2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Driver: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Hive JDBC 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(version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3.1.2</a:t>
            </a: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)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Transaction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isolation: TRANSACTION_REPEATABLE_READ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0: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jdbc:hive2://node1:10000</a:t>
            </a:r>
            <a:r>
              <a:rPr lang="zh-CN" altLang="zh-CN" sz="1200" dirty="0">
                <a:solidFill>
                  <a:srgbClr val="0033B3"/>
                </a:solidFill>
                <a:latin typeface="Arial Unicode MS" panose="020B0604020202020204" pitchFamily="34" charset="-122"/>
                <a:ea typeface="JetBrains Mono"/>
              </a:rPr>
              <a:t>&gt; 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pic>
        <p:nvPicPr>
          <p:cNvPr id="4" name="图片 3" descr="C:\Users\AllenWoon\Desktop\Apache Hive V9.0\1、新版讲义\img\Snipaste_2020-11-20_10-12-45.png"/>
          <p:cNvPicPr/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80" y="3429000"/>
            <a:ext cx="615632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分布式</a:t>
            </a:r>
            <a:r>
              <a:rPr lang="en-US" altLang="zh-CN">
                <a:sym typeface="+mn-ea"/>
              </a:rPr>
              <a:t>SQL</a:t>
            </a:r>
            <a:r>
              <a:rPr>
                <a:sym typeface="+mn-ea"/>
              </a:rPr>
              <a:t>计算</a:t>
            </a:r>
            <a:r>
              <a:rPr lang="en-US" altLang="zh-CN">
                <a:sym typeface="+mn-ea"/>
              </a:rPr>
              <a:t> - Hive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Apache Hive</a:t>
            </a:r>
            <a:r>
              <a:rPr lang="zh-CN" altLang="en-US"/>
              <a:t>是一款分布式</a:t>
            </a:r>
            <a:r>
              <a:rPr lang="en-US" altLang="zh-CN"/>
              <a:t>SQL</a:t>
            </a:r>
            <a:r>
              <a:rPr lang="zh-CN" altLang="en-US"/>
              <a:t>计算的工具，</a:t>
            </a:r>
            <a:r>
              <a:rPr lang="en-US" altLang="zh-CN"/>
              <a:t> </a:t>
            </a:r>
            <a:r>
              <a:rPr lang="zh-CN" altLang="en-US"/>
              <a:t>其主要功能是：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将</a:t>
            </a:r>
            <a:r>
              <a:rPr lang="en-US" altLang="zh-CN">
                <a:solidFill>
                  <a:srgbClr val="FF0000"/>
                </a:solidFill>
              </a:rPr>
              <a:t>SQL</a:t>
            </a:r>
            <a:r>
              <a:rPr lang="zh-CN" altLang="en-US">
                <a:solidFill>
                  <a:srgbClr val="FF0000"/>
                </a:solidFill>
              </a:rPr>
              <a:t>语句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翻译成</a:t>
            </a:r>
            <a:r>
              <a:rPr lang="en-US" altLang="zh-CN">
                <a:solidFill>
                  <a:srgbClr val="FF0000"/>
                </a:solidFill>
              </a:rPr>
              <a:t>MapReduce</a:t>
            </a:r>
            <a:r>
              <a:rPr lang="zh-CN" altLang="en-US">
                <a:solidFill>
                  <a:srgbClr val="FF0000"/>
                </a:solidFill>
              </a:rPr>
              <a:t>程序</a:t>
            </a:r>
            <a:r>
              <a:rPr lang="zh-CN" altLang="en-US"/>
              <a:t>运行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43" y="3716377"/>
            <a:ext cx="3384376" cy="1163876"/>
          </a:xfrm>
          <a:prstGeom prst="rect">
            <a:avLst/>
          </a:prstGeom>
        </p:spPr>
      </p:pic>
      <p:pic>
        <p:nvPicPr>
          <p:cNvPr id="12" name="图片 11" descr="sql-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87170" y="3500755"/>
            <a:ext cx="1482725" cy="148272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3056890" y="4220845"/>
            <a:ext cx="504190" cy="21590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4820285" y="4220845"/>
            <a:ext cx="504190" cy="21590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E:\Downloads\kisspng-apache-hive-apache-hadoop-big-data-apache-spark-ap-5af468a58c1f15.461233401525967013574.png"/>
          <p:cNvPicPr/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6" r="25087"/>
          <a:stretch>
            <a:fillRect/>
          </a:stretch>
        </p:blipFill>
        <p:spPr bwMode="auto">
          <a:xfrm>
            <a:off x="3695700" y="3716655"/>
            <a:ext cx="989965" cy="957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播仔素材库【1】00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1430" y="4293235"/>
            <a:ext cx="2383790" cy="23837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69565" y="5157470"/>
            <a:ext cx="6453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基于</a:t>
            </a:r>
            <a:r>
              <a:rPr lang="en-US" altLang="zh-CN"/>
              <a:t>Hive</a:t>
            </a:r>
            <a:r>
              <a:rPr lang="zh-CN" altLang="en-US"/>
              <a:t>为用户提供了分布式</a:t>
            </a:r>
            <a:r>
              <a:rPr lang="en-US" altLang="zh-CN"/>
              <a:t>SQL</a:t>
            </a:r>
            <a:r>
              <a:rPr lang="zh-CN" altLang="en-US"/>
              <a:t>计算的能力</a:t>
            </a:r>
          </a:p>
          <a:p>
            <a:pPr algn="ctr"/>
            <a:r>
              <a:rPr lang="zh-CN" altLang="en-US"/>
              <a:t>写的是</a:t>
            </a:r>
            <a:r>
              <a:rPr lang="en-US" altLang="zh-CN"/>
              <a:t>SQL</a:t>
            </a:r>
            <a:r>
              <a:rPr lang="zh-CN" altLang="en-US"/>
              <a:t>、执行的是</a:t>
            </a:r>
            <a:r>
              <a:rPr lang="en-US" altLang="zh-CN"/>
              <a:t>MapReduce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266190"/>
            <a:ext cx="6822440" cy="303339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600"/>
              <a:t>Hive</a:t>
            </a:r>
            <a:r>
              <a:rPr lang="zh-CN" altLang="en-US" sz="1600"/>
              <a:t>有哪些客户端可以使用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执行：</a:t>
            </a:r>
            <a:r>
              <a:rPr lang="en-US" altLang="zh-CN" sz="1200"/>
              <a:t>bin/hive</a:t>
            </a:r>
            <a:r>
              <a:rPr lang="zh-CN" altLang="en-US" sz="1200"/>
              <a:t>，这是</a:t>
            </a:r>
            <a:r>
              <a:rPr lang="en-US" altLang="zh-CN" sz="1200"/>
              <a:t>Hive</a:t>
            </a:r>
            <a:r>
              <a:rPr lang="zh-CN" altLang="en-US" sz="1200"/>
              <a:t>提供的</a:t>
            </a:r>
            <a:r>
              <a:rPr lang="en-US" altLang="zh-CN" sz="1200"/>
              <a:t>Shell</a:t>
            </a:r>
            <a:r>
              <a:rPr lang="zh-CN" altLang="en-US" sz="1200"/>
              <a:t>环境，可以直接写</a:t>
            </a:r>
            <a:r>
              <a:rPr lang="en-US" altLang="zh-CN" sz="1200"/>
              <a:t>SQL</a:t>
            </a:r>
            <a:r>
              <a:rPr lang="zh-CN" altLang="en-US" sz="1200"/>
              <a:t>执行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启动</a:t>
            </a:r>
            <a:r>
              <a:rPr lang="en-US" altLang="zh-CN" sz="1200"/>
              <a:t>HiveServer2</a:t>
            </a:r>
            <a:r>
              <a:rPr lang="zh-CN" altLang="en-US" sz="1200"/>
              <a:t>，</a:t>
            </a:r>
            <a:r>
              <a:rPr lang="en-US" altLang="zh-CN" sz="1200"/>
              <a:t>bin/hive --service hiveserver2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/>
              <a:t>这是</a:t>
            </a:r>
            <a:r>
              <a:rPr lang="en-US" altLang="zh-CN" sz="1200"/>
              <a:t>Hive</a:t>
            </a:r>
            <a:r>
              <a:rPr lang="zh-CN" altLang="en-US" sz="1200"/>
              <a:t>的</a:t>
            </a:r>
            <a:r>
              <a:rPr lang="en-US" altLang="zh-CN" sz="1200"/>
              <a:t>Thrift</a:t>
            </a:r>
            <a:r>
              <a:rPr lang="zh-CN" altLang="en-US" sz="1200"/>
              <a:t>服务，对外提供接口（默认端口</a:t>
            </a:r>
            <a:r>
              <a:rPr lang="en-US" altLang="zh-CN" sz="1200"/>
              <a:t>10000</a:t>
            </a:r>
            <a:r>
              <a:rPr lang="zh-CN" altLang="en-US" sz="1200"/>
              <a:t>）可供其它客户端链接，如：</a:t>
            </a:r>
            <a:r>
              <a:rPr lang="en-US" altLang="zh-CN" sz="1200"/>
              <a:t>bin/beeline</a:t>
            </a:r>
            <a:r>
              <a:rPr lang="zh-CN" altLang="en-US" sz="1200"/>
              <a:t>（内置）、</a:t>
            </a:r>
            <a:r>
              <a:rPr lang="en-US" altLang="zh-CN" sz="1200"/>
              <a:t>DataGrip</a:t>
            </a:r>
            <a:r>
              <a:rPr lang="zh-CN" altLang="en-US" sz="1200"/>
              <a:t>（第三方）、</a:t>
            </a:r>
            <a:r>
              <a:rPr lang="en-US" altLang="zh-CN" sz="1200"/>
              <a:t>DBeaver</a:t>
            </a:r>
            <a:r>
              <a:rPr lang="zh-CN" altLang="en-US" sz="1200"/>
              <a:t>（第三方）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03520" y="3860800"/>
            <a:ext cx="618172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Hive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dirty="0"/>
              <a:t>模拟实现Hive功能</a:t>
            </a:r>
          </a:p>
          <a:p>
            <a:pPr algn="l"/>
            <a:r>
              <a:rPr lang="en-US" altLang="zh-CN" dirty="0"/>
              <a:t>Hive基础架构</a:t>
            </a:r>
          </a:p>
          <a:p>
            <a:pPr algn="l"/>
            <a:r>
              <a:rPr lang="zh-CN" altLang="en-US" dirty="0"/>
              <a:t>Hive部署</a:t>
            </a:r>
          </a:p>
          <a:p>
            <a:pPr algn="l"/>
            <a:r>
              <a:rPr lang="zh-CN" altLang="en-US" dirty="0">
                <a:sym typeface="+mn-ea"/>
              </a:rPr>
              <a:t>Hive初体验</a:t>
            </a:r>
            <a:endParaRPr lang="zh-CN" altLang="en-US" dirty="0"/>
          </a:p>
          <a:p>
            <a:r>
              <a:rPr lang="en-US" altLang="zh-CN" dirty="0">
                <a:solidFill>
                  <a:srgbClr val="FF0000"/>
                </a:solidFill>
              </a:rPr>
              <a:t>Hive</a:t>
            </a:r>
            <a:r>
              <a:rPr lang="zh-CN" altLang="en-US" dirty="0">
                <a:solidFill>
                  <a:srgbClr val="FF0000"/>
                </a:solidFill>
              </a:rPr>
              <a:t>客户端</a:t>
            </a:r>
          </a:p>
        </p:txBody>
      </p:sp>
      <p:pic>
        <p:nvPicPr>
          <p:cNvPr id="3" name="图形 2" descr="303b32313537333932333bbcfdcdb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83386" y="4402101"/>
            <a:ext cx="410210" cy="410210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>
            <a:off x="7031990" y="4157345"/>
            <a:ext cx="215900" cy="10077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247890" y="400494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HiveServer2 &amp; Beeline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47890" y="501269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rgbClr val="FF0000"/>
                </a:solidFill>
              </a:rPr>
              <a:t>DataGrip &amp; DBeaver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965" y="404495"/>
            <a:ext cx="6298565" cy="4722495"/>
          </a:xfrm>
        </p:spPr>
        <p:txBody>
          <a:bodyPr/>
          <a:lstStyle/>
          <a:p>
            <a:r>
              <a:rPr lang="zh-CN" altLang="en-US" sz="1600" dirty="0">
                <a:solidFill>
                  <a:srgbClr val="FF0000"/>
                </a:solidFill>
              </a:rPr>
              <a:t>掌握使用</a:t>
            </a:r>
            <a:r>
              <a:rPr lang="en-US" altLang="zh-CN" sz="1600" dirty="0">
                <a:solidFill>
                  <a:srgbClr val="FF0000"/>
                </a:solidFill>
              </a:rPr>
              <a:t>DataGrip</a:t>
            </a:r>
            <a:r>
              <a:rPr lang="zh-CN" altLang="en-US" sz="1600" dirty="0">
                <a:solidFill>
                  <a:srgbClr val="FF0000"/>
                </a:solidFill>
              </a:rPr>
              <a:t>链接</a:t>
            </a:r>
            <a:r>
              <a:rPr lang="en-US" altLang="zh-CN" sz="1600" dirty="0">
                <a:solidFill>
                  <a:srgbClr val="FF0000"/>
                </a:solidFill>
              </a:rPr>
              <a:t>Hive</a:t>
            </a:r>
            <a:r>
              <a:rPr lang="zh-CN" altLang="en-US" sz="1600" dirty="0">
                <a:solidFill>
                  <a:srgbClr val="FF0000"/>
                </a:solidFill>
              </a:rPr>
              <a:t>使用</a:t>
            </a:r>
          </a:p>
          <a:p>
            <a:r>
              <a:rPr lang="zh-CN" altLang="en-US" sz="1600" dirty="0">
                <a:solidFill>
                  <a:srgbClr val="FF0000"/>
                </a:solidFill>
              </a:rPr>
              <a:t>掌握使用</a:t>
            </a:r>
            <a:r>
              <a:rPr lang="en-US" altLang="zh-CN" sz="1600" dirty="0">
                <a:solidFill>
                  <a:srgbClr val="FF0000"/>
                </a:solidFill>
              </a:rPr>
              <a:t>DBeaver</a:t>
            </a:r>
            <a:r>
              <a:rPr lang="zh-CN" altLang="en-US" sz="1600" dirty="0">
                <a:solidFill>
                  <a:srgbClr val="FF0000"/>
                </a:solidFill>
              </a:rPr>
              <a:t>链接</a:t>
            </a:r>
            <a:r>
              <a:rPr lang="en-US" altLang="zh-CN" sz="1600" dirty="0">
                <a:solidFill>
                  <a:srgbClr val="FF0000"/>
                </a:solidFill>
              </a:rPr>
              <a:t>Hive</a:t>
            </a:r>
            <a:r>
              <a:rPr lang="zh-CN" altLang="en-US" sz="1600" dirty="0">
                <a:solidFill>
                  <a:srgbClr val="FF0000"/>
                </a:solidFill>
              </a:rPr>
              <a:t>使用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DataGrip、Dbeaver</a:t>
            </a:r>
            <a:r>
              <a:rPr lang="en-US" altLang="zh-CN" dirty="0"/>
              <a:t>、SQuirrel SQL Client</a:t>
            </a:r>
            <a:r>
              <a:rPr lang="zh-CN" altLang="en-US" dirty="0"/>
              <a:t>等</a:t>
            </a:r>
          </a:p>
          <a:p>
            <a:pPr marL="0" indent="0">
              <a:buNone/>
            </a:pPr>
            <a:r>
              <a:rPr lang="zh-CN" altLang="en-US" dirty="0"/>
              <a:t>可以在</a:t>
            </a:r>
            <a:r>
              <a:rPr lang="en-US" altLang="zh-CN" dirty="0"/>
              <a:t>Windows</a:t>
            </a:r>
            <a:r>
              <a:rPr lang="zh-CN" altLang="en-US" dirty="0"/>
              <a:t>、</a:t>
            </a:r>
            <a:r>
              <a:rPr lang="en-US" altLang="zh-CN" dirty="0"/>
              <a:t>MAC</a:t>
            </a:r>
            <a:r>
              <a:rPr lang="zh-CN" altLang="en-US" dirty="0"/>
              <a:t>平台中</a:t>
            </a:r>
            <a:r>
              <a:rPr lang="zh-CN" altLang="en-US" b="1" dirty="0">
                <a:solidFill>
                  <a:srgbClr val="C00000"/>
                </a:solidFill>
              </a:rPr>
              <a:t>通过</a:t>
            </a:r>
            <a:r>
              <a:rPr lang="en-US" altLang="zh-CN" b="1" dirty="0">
                <a:solidFill>
                  <a:srgbClr val="C00000"/>
                </a:solidFill>
              </a:rPr>
              <a:t>JDBC</a:t>
            </a:r>
            <a:r>
              <a:rPr lang="zh-CN" altLang="en-US" b="1" dirty="0">
                <a:solidFill>
                  <a:srgbClr val="C00000"/>
                </a:solidFill>
              </a:rPr>
              <a:t>连接</a:t>
            </a:r>
            <a:r>
              <a:rPr lang="en-US" altLang="zh-CN" b="1" dirty="0">
                <a:solidFill>
                  <a:srgbClr val="C00000"/>
                </a:solidFill>
              </a:rPr>
              <a:t>HiveServer2</a:t>
            </a:r>
            <a:r>
              <a:rPr lang="zh-CN" altLang="en-US" b="1" dirty="0">
                <a:solidFill>
                  <a:srgbClr val="C00000"/>
                </a:solidFill>
              </a:rPr>
              <a:t>的图形界面工具</a:t>
            </a:r>
            <a:r>
              <a:rPr lang="zh-CN" altLang="en-US" dirty="0"/>
              <a:t>；</a:t>
            </a:r>
          </a:p>
          <a:p>
            <a:pPr marL="0" indent="0">
              <a:buNone/>
            </a:pPr>
            <a:r>
              <a:rPr lang="zh-CN" altLang="en-US" dirty="0"/>
              <a:t>这类工具往往专门针对</a:t>
            </a:r>
            <a:r>
              <a:rPr lang="en-US" altLang="zh-CN" dirty="0"/>
              <a:t>SQL</a:t>
            </a:r>
            <a:r>
              <a:rPr lang="zh-CN" altLang="en-US" dirty="0"/>
              <a:t>类软件进行开发优化、</a:t>
            </a:r>
            <a:r>
              <a:rPr lang="zh-CN" altLang="en-US" dirty="0">
                <a:solidFill>
                  <a:srgbClr val="92D050"/>
                </a:solidFill>
              </a:rPr>
              <a:t>页面美观大方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92D050"/>
                </a:solidFill>
              </a:rPr>
              <a:t>操作简洁</a:t>
            </a:r>
            <a:r>
              <a:rPr lang="zh-CN" altLang="en-US" dirty="0"/>
              <a:t>，更重要的是</a:t>
            </a:r>
            <a:r>
              <a:rPr lang="en-US" altLang="zh-CN" dirty="0">
                <a:solidFill>
                  <a:srgbClr val="92D050"/>
                </a:solidFill>
              </a:rPr>
              <a:t>SQL</a:t>
            </a:r>
            <a:r>
              <a:rPr lang="zh-CN" altLang="en-US" dirty="0">
                <a:solidFill>
                  <a:srgbClr val="92D050"/>
                </a:solidFill>
              </a:rPr>
              <a:t>编辑环境优雅</a:t>
            </a:r>
            <a:r>
              <a:rPr lang="zh-CN" altLang="en-US" dirty="0"/>
              <a:t>；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92D050"/>
                </a:solidFill>
              </a:rPr>
              <a:t>SQL</a:t>
            </a:r>
            <a:r>
              <a:rPr lang="zh-CN" altLang="en-US" dirty="0">
                <a:solidFill>
                  <a:srgbClr val="92D050"/>
                </a:solidFill>
              </a:rPr>
              <a:t>语法智能提示补全、关键字高亮、查询结果智能显示、按钮操作大于命令操作</a:t>
            </a:r>
            <a:r>
              <a:rPr lang="zh-CN" altLang="en-US" dirty="0"/>
              <a:t>；</a:t>
            </a:r>
          </a:p>
          <a:p>
            <a:endParaRPr lang="zh-CN" altLang="en-US" dirty="0"/>
          </a:p>
        </p:txBody>
      </p:sp>
      <p:sp>
        <p:nvSpPr>
          <p:cNvPr id="5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Hive</a:t>
            </a:r>
            <a:r>
              <a:rPr lang="zh-CN" altLang="en-US" dirty="0"/>
              <a:t>第三方客户端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37415" y="3645036"/>
            <a:ext cx="6096528" cy="28949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DataGrip</a:t>
            </a:r>
          </a:p>
          <a:p>
            <a:pPr marL="0" indent="0">
              <a:buNone/>
            </a:pPr>
            <a:r>
              <a:rPr lang="en-US" altLang="zh-CN" dirty="0"/>
              <a:t>DataGrip</a:t>
            </a:r>
            <a:r>
              <a:rPr lang="zh-CN" altLang="en-US" dirty="0"/>
              <a:t>是由</a:t>
            </a:r>
            <a:r>
              <a:rPr lang="en-US" altLang="zh-CN" dirty="0"/>
              <a:t>JetBrains</a:t>
            </a:r>
            <a:r>
              <a:rPr lang="zh-CN" altLang="en-US" dirty="0"/>
              <a:t>公司推出的数据库管理软件，</a:t>
            </a:r>
            <a:r>
              <a:rPr lang="en-US" altLang="zh-CN" dirty="0"/>
              <a:t>DataGrip</a:t>
            </a:r>
            <a:r>
              <a:rPr lang="zh-CN" altLang="en-US" dirty="0"/>
              <a:t>支持几乎所有主流的关系数据库产品，如</a:t>
            </a:r>
            <a:r>
              <a:rPr lang="en-US" altLang="zh-CN" dirty="0"/>
              <a:t>DB2</a:t>
            </a:r>
            <a:r>
              <a:rPr lang="zh-CN" altLang="en-US" dirty="0"/>
              <a:t>、</a:t>
            </a:r>
            <a:r>
              <a:rPr lang="en-US" altLang="zh-CN" dirty="0"/>
              <a:t>Derby</a:t>
            </a:r>
            <a:r>
              <a:rPr lang="zh-CN" altLang="en-US" dirty="0"/>
              <a:t>、</a:t>
            </a:r>
            <a:r>
              <a:rPr lang="en-US" altLang="zh-CN" dirty="0"/>
              <a:t>MySQL</a:t>
            </a:r>
            <a:r>
              <a:rPr lang="zh-CN" altLang="en-US" dirty="0"/>
              <a:t>、</a:t>
            </a:r>
            <a:r>
              <a:rPr lang="en-US" altLang="zh-CN" dirty="0"/>
              <a:t>Oracle</a:t>
            </a:r>
            <a:r>
              <a:rPr lang="zh-CN" altLang="en-US" dirty="0"/>
              <a:t>、</a:t>
            </a:r>
            <a:r>
              <a:rPr lang="en-US" altLang="zh-CN" dirty="0"/>
              <a:t>SQL Server</a:t>
            </a:r>
            <a:r>
              <a:rPr lang="zh-CN" altLang="en-US" dirty="0"/>
              <a:t>等，</a:t>
            </a:r>
            <a:r>
              <a:rPr lang="zh-CN" altLang="en-US" dirty="0">
                <a:solidFill>
                  <a:srgbClr val="92D050"/>
                </a:solidFill>
              </a:rPr>
              <a:t>也支持几乎所有主流的大数据生态圈</a:t>
            </a:r>
            <a:r>
              <a:rPr lang="en-US" altLang="zh-CN" dirty="0">
                <a:solidFill>
                  <a:srgbClr val="92D050"/>
                </a:solidFill>
              </a:rPr>
              <a:t>SQL</a:t>
            </a:r>
            <a:r>
              <a:rPr lang="zh-CN" altLang="en-US" dirty="0">
                <a:solidFill>
                  <a:srgbClr val="92D050"/>
                </a:solidFill>
              </a:rPr>
              <a:t>软件</a:t>
            </a:r>
            <a:r>
              <a:rPr lang="zh-CN" altLang="en-US" dirty="0"/>
              <a:t>，并且提供了简单易用的界面，开发者上手几乎不会遇到任何困难。</a:t>
            </a:r>
          </a:p>
        </p:txBody>
      </p:sp>
      <p:sp>
        <p:nvSpPr>
          <p:cNvPr id="5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Hive</a:t>
            </a:r>
            <a:r>
              <a:rPr lang="zh-CN" altLang="en-US" dirty="0"/>
              <a:t>可视化工具客户端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35926" y="2970633"/>
            <a:ext cx="2499505" cy="3723753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step1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windows</a:t>
            </a:r>
            <a:r>
              <a:rPr lang="zh-CN" altLang="en-US" dirty="0">
                <a:solidFill>
                  <a:schemeClr val="tx1"/>
                </a:solidFill>
              </a:rPr>
              <a:t>创建工程文件夹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DataGrip</a:t>
            </a:r>
            <a:r>
              <a:rPr lang="zh-CN" altLang="en-US" dirty="0"/>
              <a:t>使用教程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45" y="3253685"/>
            <a:ext cx="5852667" cy="12650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step2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DataGrip</a:t>
            </a:r>
            <a:r>
              <a:rPr lang="zh-CN" altLang="en-US" dirty="0">
                <a:solidFill>
                  <a:schemeClr val="tx1"/>
                </a:solidFill>
              </a:rPr>
              <a:t>中创建新</a:t>
            </a:r>
            <a:r>
              <a:rPr lang="en-US" altLang="zh-CN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DataGrip</a:t>
            </a:r>
            <a:r>
              <a:rPr lang="zh-CN" altLang="en-US" dirty="0"/>
              <a:t>使用教程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792" y="2400183"/>
            <a:ext cx="6500423" cy="2505192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step3</a:t>
            </a:r>
            <a:r>
              <a:rPr lang="zh-CN" altLang="en-US" dirty="0">
                <a:solidFill>
                  <a:schemeClr val="tx1"/>
                </a:solidFill>
              </a:rPr>
              <a:t>：关联本地工程文件夹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DataGrip</a:t>
            </a:r>
            <a:r>
              <a:rPr lang="zh-CN" altLang="en-US" dirty="0"/>
              <a:t>使用教程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838" y="1838982"/>
            <a:ext cx="4061681" cy="468515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step4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DataGrip</a:t>
            </a:r>
            <a:r>
              <a:rPr lang="zh-CN" altLang="en-US" dirty="0">
                <a:solidFill>
                  <a:schemeClr val="tx1"/>
                </a:solidFill>
              </a:rPr>
              <a:t>连接</a:t>
            </a:r>
            <a:r>
              <a:rPr lang="en-US" altLang="zh-CN" dirty="0">
                <a:solidFill>
                  <a:schemeClr val="tx1"/>
                </a:solidFill>
              </a:rPr>
              <a:t>Hive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DataGrip</a:t>
            </a:r>
            <a:r>
              <a:rPr lang="zh-CN" altLang="en-US" dirty="0"/>
              <a:t>使用教程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876" y="2322101"/>
            <a:ext cx="3985605" cy="354360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step5</a:t>
            </a:r>
            <a:r>
              <a:rPr lang="zh-CN" altLang="en-US" dirty="0">
                <a:solidFill>
                  <a:schemeClr val="tx1"/>
                </a:solidFill>
              </a:rPr>
              <a:t>：配置</a:t>
            </a:r>
            <a:r>
              <a:rPr lang="en-US" altLang="zh-CN" dirty="0">
                <a:solidFill>
                  <a:schemeClr val="tx1"/>
                </a:solidFill>
              </a:rPr>
              <a:t>Hive JDBC</a:t>
            </a:r>
            <a:r>
              <a:rPr lang="zh-CN" altLang="en-US" dirty="0">
                <a:solidFill>
                  <a:schemeClr val="tx1"/>
                </a:solidFill>
              </a:rPr>
              <a:t>连接驱动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DataGrip</a:t>
            </a:r>
            <a:r>
              <a:rPr lang="zh-CN" altLang="en-US" dirty="0"/>
              <a:t>使用教程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44" y="2236290"/>
            <a:ext cx="5410669" cy="41380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Hadoop MapReduce</a:t>
            </a:r>
            <a:r>
              <a:rPr lang="zh-CN" altLang="en-US" dirty="0"/>
              <a:t>直接处理数据所面临的问题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人员学习成本太高 需要掌握</a:t>
            </a:r>
            <a:r>
              <a:rPr lang="en-US" altLang="zh-CN" dirty="0"/>
              <a:t>java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等编程语言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MapReduce</a:t>
            </a:r>
            <a:r>
              <a:rPr lang="zh-CN" altLang="en-US" dirty="0"/>
              <a:t>实现复杂查询逻辑开发难度太大 </a:t>
            </a:r>
          </a:p>
          <a:p>
            <a:r>
              <a:rPr lang="zh-CN" altLang="en-US" dirty="0"/>
              <a:t>使用</a:t>
            </a:r>
            <a:r>
              <a:rPr lang="en-US" altLang="zh-CN" dirty="0"/>
              <a:t>Hive</a:t>
            </a:r>
            <a:r>
              <a:rPr lang="zh-CN" altLang="en-US" dirty="0"/>
              <a:t>处理数据的好处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操作接口采用</a:t>
            </a:r>
            <a:r>
              <a:rPr lang="zh-CN" altLang="en-US" b="1" dirty="0">
                <a:solidFill>
                  <a:srgbClr val="92D050"/>
                </a:solidFill>
              </a:rPr>
              <a:t>类</a:t>
            </a:r>
            <a:r>
              <a:rPr lang="en-US" altLang="zh-CN" b="1" dirty="0">
                <a:solidFill>
                  <a:srgbClr val="92D050"/>
                </a:solidFill>
              </a:rPr>
              <a:t>SQL</a:t>
            </a:r>
            <a:r>
              <a:rPr lang="zh-CN" altLang="en-US" b="1" dirty="0">
                <a:solidFill>
                  <a:srgbClr val="92D050"/>
                </a:solidFill>
              </a:rPr>
              <a:t>语法</a:t>
            </a:r>
            <a:r>
              <a:rPr lang="zh-CN" altLang="en-US" dirty="0"/>
              <a:t>，提供快速开发的能力（</a:t>
            </a:r>
            <a:r>
              <a:rPr lang="zh-CN" altLang="en-US" dirty="0">
                <a:solidFill>
                  <a:srgbClr val="92D050"/>
                </a:solidFill>
              </a:rPr>
              <a:t>简单、容易上手</a:t>
            </a:r>
            <a:r>
              <a:rPr lang="zh-CN" altLang="en-US" dirty="0"/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/>
              <a:t>底层执行</a:t>
            </a:r>
            <a:r>
              <a:rPr lang="en-US" altLang="zh-CN" dirty="0"/>
              <a:t>MapReduce</a:t>
            </a:r>
            <a:r>
              <a:rPr lang="zh-CN" altLang="en-US" dirty="0"/>
              <a:t>，</a:t>
            </a:r>
            <a:r>
              <a:rPr lang="zh-CN" altLang="en-US" b="1" dirty="0">
                <a:solidFill>
                  <a:srgbClr val="92D050"/>
                </a:solidFill>
              </a:rPr>
              <a:t>可以完成分布式海量数据的</a:t>
            </a:r>
            <a:r>
              <a:rPr lang="en-US" altLang="zh-CN" b="1" dirty="0">
                <a:solidFill>
                  <a:srgbClr val="92D050"/>
                </a:solidFill>
              </a:rPr>
              <a:t>SQL</a:t>
            </a:r>
            <a:r>
              <a:rPr lang="zh-CN" altLang="en-US" b="1" dirty="0">
                <a:solidFill>
                  <a:srgbClr val="92D050"/>
                </a:solidFill>
              </a:rPr>
              <a:t>处理</a:t>
            </a:r>
          </a:p>
        </p:txBody>
      </p:sp>
      <p:sp>
        <p:nvSpPr>
          <p:cNvPr id="6" name="文本占位符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为什么使用</a:t>
            </a:r>
            <a:r>
              <a:rPr lang="en-US" altLang="zh-CN" dirty="0"/>
              <a:t>Hive</a:t>
            </a:r>
            <a:endParaRPr lang="zh-CN" altLang="en-US" dirty="0"/>
          </a:p>
        </p:txBody>
      </p:sp>
      <p:pic>
        <p:nvPicPr>
          <p:cNvPr id="3" name="图片 2" descr="播仔素材库【1】02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7775" y="4537710"/>
            <a:ext cx="2146935" cy="214693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step5</a:t>
            </a:r>
            <a:r>
              <a:rPr lang="zh-CN" altLang="en-US" dirty="0">
                <a:solidFill>
                  <a:schemeClr val="tx1"/>
                </a:solidFill>
              </a:rPr>
              <a:t>：配置</a:t>
            </a:r>
            <a:r>
              <a:rPr lang="en-US" altLang="zh-CN" dirty="0">
                <a:solidFill>
                  <a:schemeClr val="tx1"/>
                </a:solidFill>
              </a:rPr>
              <a:t>Hive JDBC</a:t>
            </a:r>
            <a:r>
              <a:rPr lang="zh-CN" altLang="en-US" dirty="0">
                <a:solidFill>
                  <a:schemeClr val="tx1"/>
                </a:solidFill>
              </a:rPr>
              <a:t>连接驱动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DataGrip</a:t>
            </a:r>
            <a:r>
              <a:rPr lang="zh-CN" altLang="en-US" dirty="0"/>
              <a:t>使用教程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758" y="2314566"/>
            <a:ext cx="5547841" cy="20728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520" y="5055818"/>
            <a:ext cx="4153260" cy="12040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step6</a:t>
            </a:r>
            <a:r>
              <a:rPr lang="zh-CN" altLang="en-US" dirty="0">
                <a:solidFill>
                  <a:schemeClr val="tx1"/>
                </a:solidFill>
              </a:rPr>
              <a:t>：返回，配置</a:t>
            </a:r>
            <a:r>
              <a:rPr lang="en-US" altLang="zh-CN" dirty="0">
                <a:solidFill>
                  <a:schemeClr val="tx1"/>
                </a:solidFill>
              </a:rPr>
              <a:t>Hiveserver2</a:t>
            </a:r>
            <a:r>
              <a:rPr lang="zh-CN" altLang="en-US" dirty="0">
                <a:solidFill>
                  <a:schemeClr val="tx1"/>
                </a:solidFill>
              </a:rPr>
              <a:t>服务连接信息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DataGrip</a:t>
            </a:r>
            <a:r>
              <a:rPr lang="zh-CN" altLang="en-US" dirty="0"/>
              <a:t>使用教程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197" y="2179182"/>
            <a:ext cx="6868963" cy="412275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step6</a:t>
            </a:r>
            <a:r>
              <a:rPr lang="zh-CN" altLang="en-US" dirty="0">
                <a:solidFill>
                  <a:schemeClr val="tx1"/>
                </a:solidFill>
              </a:rPr>
              <a:t>：返回，配置</a:t>
            </a:r>
            <a:r>
              <a:rPr lang="en-US" altLang="zh-CN" dirty="0">
                <a:solidFill>
                  <a:schemeClr val="tx1"/>
                </a:solidFill>
              </a:rPr>
              <a:t>Hiveserver2</a:t>
            </a:r>
            <a:r>
              <a:rPr lang="zh-CN" altLang="en-US" dirty="0">
                <a:solidFill>
                  <a:schemeClr val="tx1"/>
                </a:solidFill>
              </a:rPr>
              <a:t>服务连接信息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DataGrip</a:t>
            </a:r>
            <a:r>
              <a:rPr lang="zh-CN" altLang="en-US" dirty="0"/>
              <a:t>使用教程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679" y="1029332"/>
            <a:ext cx="4901805" cy="545317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DBeaver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什么是分布式</a:t>
            </a:r>
            <a:r>
              <a:rPr lang="en-US" altLang="zh-CN"/>
              <a:t>SQL</a:t>
            </a:r>
            <a:r>
              <a:rPr lang="zh-CN" altLang="en-US"/>
              <a:t>计算？</a:t>
            </a:r>
          </a:p>
          <a:p>
            <a:pPr marL="0" indent="0">
              <a:buNone/>
            </a:pPr>
            <a:r>
              <a:rPr lang="zh-CN" altLang="en-US" sz="1400"/>
              <a:t>以分布式的形式，执行</a:t>
            </a:r>
            <a:r>
              <a:rPr lang="en-US" altLang="zh-CN" sz="1400"/>
              <a:t>SQL</a:t>
            </a:r>
            <a:r>
              <a:rPr lang="zh-CN" altLang="en-US" sz="1400"/>
              <a:t>语句，进行数据统计分析。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Apache Hive</a:t>
            </a:r>
            <a:r>
              <a:rPr lang="zh-CN" altLang="en-US"/>
              <a:t>是做什么的？</a:t>
            </a:r>
          </a:p>
          <a:p>
            <a:pPr marL="0" indent="0">
              <a:buNone/>
            </a:pPr>
            <a:r>
              <a:rPr lang="zh-CN" altLang="en-US" sz="1400"/>
              <a:t>很简单，将</a:t>
            </a:r>
            <a:r>
              <a:rPr lang="en-US" altLang="zh-CN" sz="1400"/>
              <a:t>SQL</a:t>
            </a:r>
            <a:r>
              <a:rPr lang="zh-CN" altLang="en-US" sz="1400"/>
              <a:t>语句翻译成</a:t>
            </a:r>
            <a:r>
              <a:rPr lang="en-US" altLang="zh-CN" sz="1400"/>
              <a:t>MapReduce</a:t>
            </a:r>
            <a:r>
              <a:rPr lang="zh-CN" altLang="en-US" sz="1400"/>
              <a:t>程序，从而提供用户分布式</a:t>
            </a:r>
            <a:r>
              <a:rPr lang="en-US" altLang="zh-CN" sz="1400"/>
              <a:t>SQL</a:t>
            </a:r>
            <a:r>
              <a:rPr lang="zh-CN" altLang="en-US" sz="1400"/>
              <a:t>计算的能力。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传统</a:t>
            </a:r>
            <a:r>
              <a:rPr lang="en-US" altLang="zh-CN" sz="1400"/>
              <a:t>MapReduce</a:t>
            </a:r>
            <a:r>
              <a:rPr lang="zh-CN" altLang="en-US" sz="1400"/>
              <a:t>开发：写</a:t>
            </a:r>
            <a:r>
              <a:rPr lang="en-US" altLang="zh-CN" sz="1400"/>
              <a:t>MR</a:t>
            </a:r>
            <a:r>
              <a:rPr lang="zh-CN" altLang="en-US" sz="1400"/>
              <a:t>代码</a:t>
            </a:r>
            <a:r>
              <a:rPr lang="en-US" altLang="zh-CN" sz="1400"/>
              <a:t>-&gt;</a:t>
            </a:r>
            <a:r>
              <a:rPr lang="zh-CN" sz="1400"/>
              <a:t>得到结果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使用</a:t>
            </a:r>
            <a:r>
              <a:rPr lang="en-US" altLang="zh-CN" sz="1400"/>
              <a:t>Hive</a:t>
            </a:r>
            <a:r>
              <a:rPr lang="zh-CN" altLang="en-US" sz="1400"/>
              <a:t>开发：写</a:t>
            </a:r>
            <a:r>
              <a:rPr lang="en-US" altLang="zh-CN" sz="1400"/>
              <a:t>SQL-&gt;</a:t>
            </a:r>
            <a:r>
              <a:rPr lang="zh-CN" altLang="en-US" sz="1400"/>
              <a:t>得到结果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底层都是</a:t>
            </a:r>
            <a:r>
              <a:rPr lang="en-US" altLang="zh-CN" sz="1400"/>
              <a:t>MR</a:t>
            </a:r>
            <a:r>
              <a:rPr lang="zh-CN" altLang="en-US" sz="1400"/>
              <a:t>在运行，但是使用层面上更加简单了。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063a3db-260b-42bf-906c-06ec9030aa2b"/>
  <p:tag name="COMMONDATA" val="eyJoZGlkIjoiNDA0ZTUxM2YxNWFkZDlkNTZiNWZhYzlkMjQxNWY2ZT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901,&quot;width&quot;:8306}"/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46,&quot;width&quot;:64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0dbeed9-8154-4f70-8af4-e3a40397d7b5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60,&quot;width&quot;:4160}"/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650,&quot;width&quot;:12040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901,&quot;width&quot;:8306}"/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46,&quot;width&quot;:646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0dbeed9-8154-4f70-8af4-e3a40397d7b5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60,&quot;width&quot;:4160}"/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60,&quot;width&quot;:4160}"/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46,&quot;width&quot;:646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0dbeed9-8154-4f70-8af4-e3a40397d7b5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60,&quot;width&quot;:4160}"/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60,&quot;width&quot;:4160}"/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46,&quot;width&quot;:646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46,&quot;width&quot;:646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5865,&quot;width&quot;:14310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5865,&quot;width&quot;:14310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46,&quot;width&quot;:646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自定义设计方案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0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3325</Words>
  <Application>Microsoft Office PowerPoint</Application>
  <PresentationFormat>宽屏</PresentationFormat>
  <Paragraphs>406</Paragraphs>
  <Slides>83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114" baseType="lpstr">
      <vt:lpstr>Wingdings</vt:lpstr>
      <vt:lpstr>华文楷体</vt:lpstr>
      <vt:lpstr>Consolas</vt:lpstr>
      <vt:lpstr>Segoe UI</vt:lpstr>
      <vt:lpstr>Calibri</vt:lpstr>
      <vt:lpstr>Alibaba PuHuiTi R</vt:lpstr>
      <vt:lpstr>宋体</vt:lpstr>
      <vt:lpstr>纤黑体</vt:lpstr>
      <vt:lpstr>Source Code Pro</vt:lpstr>
      <vt:lpstr>等线</vt:lpstr>
      <vt:lpstr>阿里巴巴普惠体</vt:lpstr>
      <vt:lpstr>Arial Unicode MS</vt:lpstr>
      <vt:lpstr>黑体</vt:lpstr>
      <vt:lpstr>Arial</vt:lpstr>
      <vt:lpstr>1_自定义设计方案</vt:lpstr>
      <vt:lpstr>自定义设计方案</vt:lpstr>
      <vt:lpstr>2_自定义设计方案</vt:lpstr>
      <vt:lpstr>3_自定义设计方案</vt:lpstr>
      <vt:lpstr>4_自定义设计方案</vt:lpstr>
      <vt:lpstr>5_自定义设计方案</vt:lpstr>
      <vt:lpstr>1_正文设计方案</vt:lpstr>
      <vt:lpstr>2_正文设计方案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包装程序外壳对象</vt:lpstr>
      <vt:lpstr>Apache Hive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OS</dc:creator>
  <cp:lastModifiedBy>卓 王</cp:lastModifiedBy>
  <cp:revision>185</cp:revision>
  <dcterms:created xsi:type="dcterms:W3CDTF">2022-12-29T03:33:00Z</dcterms:created>
  <dcterms:modified xsi:type="dcterms:W3CDTF">2024-07-17T04:52:56Z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92A12D48CC725CEBE9AEAB631D5DDBE0</vt:lpwstr>
  </property>
</Properties>
</file>